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sldIdLst>
    <p:sldId id="257" r:id="rId4"/>
    <p:sldId id="261" r:id="rId5"/>
    <p:sldId id="263" r:id="rId6"/>
    <p:sldId id="306" r:id="rId7"/>
    <p:sldId id="262" r:id="rId8"/>
    <p:sldId id="259" r:id="rId9"/>
    <p:sldId id="260" r:id="rId10"/>
    <p:sldId id="273" r:id="rId11"/>
    <p:sldId id="275" r:id="rId12"/>
    <p:sldId id="307" r:id="rId13"/>
    <p:sldId id="274" r:id="rId14"/>
    <p:sldId id="266" r:id="rId15"/>
    <p:sldId id="269" r:id="rId16"/>
    <p:sldId id="270" r:id="rId17"/>
    <p:sldId id="271" r:id="rId18"/>
    <p:sldId id="265" r:id="rId19"/>
    <p:sldId id="296" r:id="rId20"/>
    <p:sldId id="258" r:id="rId21"/>
    <p:sldId id="282" r:id="rId22"/>
    <p:sldId id="309" r:id="rId23"/>
    <p:sldId id="276" r:id="rId24"/>
    <p:sldId id="284" r:id="rId25"/>
    <p:sldId id="285" r:id="rId26"/>
    <p:sldId id="288" r:id="rId27"/>
    <p:sldId id="286" r:id="rId28"/>
    <p:sldId id="287" r:id="rId29"/>
    <p:sldId id="310" r:id="rId30"/>
    <p:sldId id="289" r:id="rId31"/>
    <p:sldId id="301" r:id="rId32"/>
    <p:sldId id="290" r:id="rId33"/>
    <p:sldId id="302" r:id="rId34"/>
    <p:sldId id="291" r:id="rId35"/>
    <p:sldId id="303" r:id="rId36"/>
    <p:sldId id="294" r:id="rId37"/>
    <p:sldId id="305" r:id="rId38"/>
    <p:sldId id="292" r:id="rId39"/>
    <p:sldId id="300" r:id="rId40"/>
    <p:sldId id="293" r:id="rId41"/>
    <p:sldId id="304" r:id="rId42"/>
    <p:sldId id="256" r:id="rId43"/>
    <p:sldId id="308" r:id="rId44"/>
    <p:sldId id="297" r:id="rId45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2"/>
    <p:restoredTop sz="94684"/>
  </p:normalViewPr>
  <p:slideViewPr>
    <p:cSldViewPr snapToGrid="0">
      <p:cViewPr>
        <p:scale>
          <a:sx n="161" d="100"/>
          <a:sy n="161" d="100"/>
        </p:scale>
        <p:origin x="104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7T19:16:46.6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93,'69'0,"-3"1,-14 2,0 0,2 0,-22 0,7 0,-19-1,10 1,1-1,0 0,-3 1,-4 0,-6 0,-5-1,-3 0,5-2,2 0,12 0,0 0,-1 0,-6 0,-7 0,-6 0,4 0,3 0,13 0,5 0,4 0,-5 0,-8 0,-7 0,-11 0,17 0,5-1,25-4,7-2,-5 0,-13 2,-17 3,-11 2,-8 0,8 0,11-2,20-3,11-2,2-2,-12 3,-16 0,-14 4,-9 1,4-2,19-3,24-4,-17 3,2 0,1 0,0 0,27-3,-21 4,-20 3,-16 3,-3 0,20 0,1 0,19 0,-13 0,-8 0,-8 0,-4 0,-7 0,14 0,-1 0,22 0,-16 0,8 0,-16 0,3 0,-2 0,-5 0,-5 0,10 2,3-2,17 2,5-2,1 0,-7 0,-6 0,-8 0,-2 0,-1 0,3 0,-1 1,-1 1,0-1,-1 0,1 0,0 0,-5 0,-4 0,-2 0,1 0,11-1,18 2,10-2,8 0,-2 0,-11 0,-9 0,-15 0,-13 2,5-1,7 0,14-1,4 0,2 0,3 0,-5 0,-1 0,-9 0,-10 0,-7 0,-4 0,27 0,17 0,-10 0,1 0,-3 0,-1 0,25 0,-25 0,-21 0,-4 0,14 0,23 0,21 0,5 0,-19 2,-20-2,-18 2,-14-1,11-1,9 0,25 0,13 0,-3 0,-16 2,-21-1,-12 1,-7-2,26 0,9 0,28 0,-5 0,-14 0,-17 0,-19 0,-3 0,8 0,34-2,-11-1,3 1,8 0,2 0,-2-1,-2 1,22 0,-31 1,-19 0,-11-1,13 0,18 0,25 2,-26 0,1 0,1 0,-1 0,30 0,-22 0,-20 0,-15 0,-8 0,7 0,14 0,29 0,-20 1,3 1,7 2,1 1,3 1,0 1,-2 1,0 1,-1-1,-1 0,-3-1,0 0,-5-1,-1-1,23 2,-19-3,-16-3,-11-1,-8 0,7 0,23 0,37 0,-24 0,2 0,4 0,-2 0,-9 0,-5 0,17 0,-29 0,-15 0,-8 0,16 0,22 2,30 5,-26-3,0 2,-3 1,-2-1,25 5,-27-4,-22-4,-11-2,18-1,7 0,16 0,-5 0,-14 0,-13 0,-8 0,29 0,11 0,24 0,-7 0,-22 0,-17 0,10 0,13 0,9 1,2 1,-23 1,-11 0,-9-2,19 0,16 1,11-1,-3 2,-22-1,-15-2,-5 0,43 0,-19 0,4 0,7 0,1 0,-1 0,-4 0,8 0,-19 0,-18 0,4 0,5 0,6 0,-4 0,-10 0,-10 0,-2 0,1-2,3-1,2-1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5E57-A66F-635D-CAA0-5E959DA86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FEF6C-1886-EFD0-AB64-8668B2A52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021CF-2E00-AD1E-082D-A643F096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68008-C3E7-021C-4D59-B6DB247C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D0CA9-B39A-0BCF-CFD5-A5351B3E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1843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3B05-83A4-EDA7-DF06-6CA7C05B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43F58-9C0D-6B0D-AE38-E268ECB27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7AFB-ADC1-8097-5EF6-9095BA2B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9AF17-F44A-FF68-63EF-1839DBB4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0476C-AE78-C72D-E522-69083E37D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5153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83FC81-3C60-4F2E-975F-FB910C591B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115AE-F69A-EEA0-8861-C2A45AD1E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ECAD7-1E15-7B21-6FB6-5795E114D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12F9F-AF3F-C8AD-8638-792A6F35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CF25E-4DB1-A80D-DE50-F24433A5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3620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42C7-BB0D-9A43-B4ED-9B819900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B7F9-42EF-1CFE-4977-F9C1DFBB4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76AF8-7817-F4EE-02D4-4E16906F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905D4-C368-6DB0-6490-73229FDE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80B64-7F99-1ACB-CF99-72F59DFD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8995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BD2B-3C14-4A04-42FD-4CD0F4B9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F2084-DB6F-E2F6-76E9-1148FB948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34E5B-92F3-6BCB-0FBD-0F61418B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D79C4-23ED-FEFB-F425-D7B00241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49446-5E34-3B52-9216-DBDB90CD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9310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1515-C9E0-E582-12C6-1C2F7C37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327E4-47DC-8CB3-B6BE-A755A970C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EE9F6-7FB3-51DB-B851-1219B26CF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8286D-0A03-BDF0-F74F-3C40C8E9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02580-5B00-37AD-84E9-E41BC494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4A8D2-CC44-8E12-0A06-6A741447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4001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C067-9E36-8276-7031-9B583C8E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22A3A-924A-7DAE-BEA7-A68BB5821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90DBC-0A2F-58B6-D259-2EAC3E21C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3C6F8-2FA4-8470-BD63-732BD9C62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48E020-93E3-05C8-D891-FEB9B5613F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27677-078F-0739-8A13-BBE5B1851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B7F72-32F6-7C30-E998-5D8F4B0E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B66D08-EEAD-166E-C7F7-212F1DB6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5839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337A-6281-F858-E04D-E8AC854C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8E76E-EBB8-A772-2F29-D29D1DD4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562A1-E882-8085-7CBA-998B7178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0213B-858F-C2BA-8277-44255B69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1904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10E48-C88B-70A8-2313-33CBC05A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FC6CD6-237E-4195-2A06-5EE843B0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F234F-1753-929C-CA6E-2809543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299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7FBE-F001-43A2-0FDB-33CCE1EC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7CDC8-BADD-8CE4-43E0-E8C26AAF9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9673-8DE3-EC86-17C4-6D9B7120F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A8573-4424-90F4-A9DB-5AFA6673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C5D0F-AEAA-E812-0CAB-169782B5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E3BC5-8091-65D0-9EC7-F7F88842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3162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DF735-4B75-DE53-1F10-7EF67654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82858-AE6D-6E19-D518-374A88288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D68E6-9C95-5636-C53C-7820BBCD5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2DF74-6B5D-92B6-61F9-F67914777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17071-5ADF-0E1C-B3D8-20E1E5F3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13EB4-A518-02BB-A24F-6676F51C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2301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D65F27-43F2-ECF6-66CA-AF0C6327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44E31-EAA8-C9F1-1A82-59D58A009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D37D6-1FBE-7609-2331-B0ADEA091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2B0810-512E-6041-A75A-80414BA5C93C}" type="datetimeFigureOut">
              <a:rPr lang="en-RU" smtClean="0"/>
              <a:t>16.11.2024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1197E-73EB-6226-DB73-6D941F1FB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9D1FF-41CE-CB5F-B854-72B40ED2A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5204E2-BEB7-E74F-809B-2891B50B390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7328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bpf.co.uk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bpf.co.uk/hub/overview-of-key-processes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bpf.co.uk/hub/overview-of-key-processes.asp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bpf.co.uk/hub/overview-of-key-processes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bpf.co.uk/hub/overview-of-key-processes.asp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bpf.co.uk/hub/overview-of-key-processes.asp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epdf/10.1002/anie.201915651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165237019308241?casa_token=4PSP4WWU_nMAAAAA:C2bfBXsLHy-2h6UUCE80jYd0VUZp8aU14UZl4cKpRP4ZYwlL6lP3D1LgR3aAGdzaPI0C6AiBDEE" TargetMode="External"/><Relationship Id="rId5" Type="http://schemas.openxmlformats.org/officeDocument/2006/relationships/hyperlink" Target="https://docs.european-bioplastics.org/publications/bp/EUBP_BP_Mechanical_recycling.pdf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s://www.bpf.co.uk/roadmap" TargetMode="External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www.mdpi.com/1996-1944/14/17/4782" TargetMode="External"/><Relationship Id="rId7" Type="http://schemas.openxmlformats.org/officeDocument/2006/relationships/image" Target="../media/image57.png"/><Relationship Id="rId2" Type="http://schemas.openxmlformats.org/officeDocument/2006/relationships/hyperlink" Target="https://www.mdpi.com/2313-4321/3/1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www.bpf.co.uk/hub/chemical-recycling-non-mechanical-capacity.aspx" TargetMode="External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www.sciencedirect.com/science/article/pii/S0921344910001618?ref=pdf_download&amp;fr=RR-2&amp;rr=88af20c989be887a" TargetMode="External"/><Relationship Id="rId7" Type="http://schemas.openxmlformats.org/officeDocument/2006/relationships/image" Target="../media/image64.png"/><Relationship Id="rId2" Type="http://schemas.openxmlformats.org/officeDocument/2006/relationships/hyperlink" Target="https://downloads.hindawi.com/journals/ace/2020/8905431.pdf?_gl=1*ccdrl4*_ga*MTc4MzA5ODEzNy4xNzE2OTAxOTI1*_ga_NF5QFMJT5V*MTcxNjkwMTkyNS4xLjAuMTcxNjkwMTkyNS42MC4wLjA.&amp;_ga=2.168528744.838962844.1716901925-1783098137.17169019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hyperlink" Target="https://onlinelibrary.wiley.com/doi/pdfdirect/10.1002/ep.10078" TargetMode="External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docs.european-bioplastics.org/publications/bp/EUBP_BP_Mechanical_recycling.pdf" TargetMode="External"/><Relationship Id="rId4" Type="http://schemas.openxmlformats.org/officeDocument/2006/relationships/hyperlink" Target="https://www.plasticsoupfoundation.org/en/plastic-problem/what-is-plastic/recycling-codes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www.sciencedirect.com/science/article/pii/S0360544223009702?ref=pdf_download&amp;fr=RR-2&amp;rr=88b853b8bb2d6531" TargetMode="External"/><Relationship Id="rId7" Type="http://schemas.openxmlformats.org/officeDocument/2006/relationships/image" Target="../media/image68.png"/><Relationship Id="rId2" Type="http://schemas.openxmlformats.org/officeDocument/2006/relationships/hyperlink" Target="https://downloads.hindawi.com/journals/ace/2020/8905431.pdf?_gl=1*ccdrl4*_ga*MTc4MzA5ODEzNy4xNzE2OTAxOTI1*_ga_NF5QFMJT5V*MTcxNjkwMTkyNS4xLjAuMTcxNjkwMTkyNS42MC4wLjA.&amp;_ga=2.168528744.838962844.1716901925-1783098137.17169019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5.png"/><Relationship Id="rId5" Type="http://schemas.openxmlformats.org/officeDocument/2006/relationships/image" Target="../media/image62.png"/><Relationship Id="rId10" Type="http://schemas.openxmlformats.org/officeDocument/2006/relationships/image" Target="../media/image74.png"/><Relationship Id="rId4" Type="http://schemas.openxmlformats.org/officeDocument/2006/relationships/hyperlink" Target="https://www.mdpi.com/1420-3049/27/22/8084" TargetMode="External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www.sciencedirect.com/science/article/pii/S0360544223009702?ref=pdf_download&amp;fr=RR-2&amp;rr=88b853b8bb2d6531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hyperlink" Target="https://www.sciencedirect.com/science/article/pii/S0959652622022247?ref=pdf_download&amp;fr=RR-2&amp;rr=88b82207caa8dd7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82.png"/><Relationship Id="rId5" Type="http://schemas.openxmlformats.org/officeDocument/2006/relationships/hyperlink" Target="https://pubs.acs.org/doi/pdf/10.1021/acssuschemeng.3c00636" TargetMode="External"/><Relationship Id="rId10" Type="http://schemas.openxmlformats.org/officeDocument/2006/relationships/image" Target="../media/image81.png"/><Relationship Id="rId4" Type="http://schemas.openxmlformats.org/officeDocument/2006/relationships/hyperlink" Target="file:///Users/mac/Downloads/BASF_ChemCycling_LCA_Study.pdf" TargetMode="External"/><Relationship Id="rId9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921344919300679?casa_token=NfZdjPDHfH0AAAAA:ICS2th4OHJaYJum1p3EGo2xTMrR0JtCIwORMW1xRgwFLqt0Pl1imClI68BoZ_-R-_PVdnIKB4uE" TargetMode="External"/><Relationship Id="rId2" Type="http://schemas.openxmlformats.org/officeDocument/2006/relationships/hyperlink" Target="https://www.escholar.manchester.ac.uk/api/datastream?publicationPid=uk-ac-man-scw:202934&amp;datastreamId=POST-PEER-REVIEW-PUBLISHERS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s.acs.org/doi/epdf/10.1021/acssuschemeng.0c0631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1690817_Environmental_effects_of_plastic_waste_recycling_-_Focus_on_Climate_Change_effects/link/61543234fd7b3d12155ac65a/download?_tp=eyJjb250ZXh0Ijp7ImZpcnN0UGFnZSI6InB1YmxpY2F0aW9uIiwicGFnZSI6InB1YmxpY2F0aW9uIn19" TargetMode="External"/><Relationship Id="rId2" Type="http://schemas.openxmlformats.org/officeDocument/2006/relationships/hyperlink" Target="https://www.sciencedirect.com/science/article/pii/S0956053X22004081?ref=pdf_download&amp;fr=RR-2&amp;rr=88c66410194a63f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0921344924001538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www.bpf.co.uk/roadmap" TargetMode="External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hyperlink" Target="https://www.wrap.ngo/media-centre/press-releases/uk-plastics-pact-latest-report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mdpi.com/1996-1944/14/17/478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www.bpf.co.uk/plastipedia/chemical-recycling-101.aspx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mdpi.com/1420-3049/27/22/8084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hyperlink" Target="https://www.bpf.co.uk/plastipedia/sustainability/how-is-plastic-recycled-a-step-by-step-guide-to-recycling.aspx#:~:text=Mechanical%20recycling%20uses%20grinding%2C%20washing,the%20use%20of%20virgin%20plas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onlinelibrary.wiley.com/doi/epdf/10.1002/anie.20191565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F25288-82F2-0D4E-763F-79361A0DF1DF}"/>
              </a:ext>
            </a:extLst>
          </p:cNvPr>
          <p:cNvSpPr txBox="1"/>
          <p:nvPr/>
        </p:nvSpPr>
        <p:spPr>
          <a:xfrm>
            <a:off x="7926111" y="0"/>
            <a:ext cx="4265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 </a:t>
            </a:r>
            <a:r>
              <a:rPr lang="en-GB" sz="1600" dirty="0">
                <a:hlinkClick r:id="rId2"/>
              </a:rPr>
              <a:t>https://www.bpf.co.uk/roadmap</a:t>
            </a:r>
            <a:r>
              <a:rPr lang="en-GB" sz="1600" dirty="0"/>
              <a:t> </a:t>
            </a:r>
            <a:endParaRPr lang="en-RU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A66A1-FC0D-B4F3-397B-228E1FE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5" y="139782"/>
            <a:ext cx="5958433" cy="4505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01CD5D-E122-F0C6-335C-572B1C5F3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214" y="739930"/>
            <a:ext cx="5576851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8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E2EA04-1C9C-31C1-A383-02E8C698F106}"/>
              </a:ext>
            </a:extLst>
          </p:cNvPr>
          <p:cNvSpPr txBox="1"/>
          <p:nvPr/>
        </p:nvSpPr>
        <p:spPr>
          <a:xfrm>
            <a:off x="4586452" y="2348442"/>
            <a:ext cx="30190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RU" sz="2400" b="1" dirty="0"/>
              <a:t>Chemical Recycling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AFBE6-D314-1B10-0DF8-8BC42F6BDB51}"/>
              </a:ext>
            </a:extLst>
          </p:cNvPr>
          <p:cNvSpPr txBox="1"/>
          <p:nvPr/>
        </p:nvSpPr>
        <p:spPr>
          <a:xfrm>
            <a:off x="280519" y="2810107"/>
            <a:ext cx="1124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For the slides below …</a:t>
            </a:r>
          </a:p>
        </p:txBody>
      </p:sp>
    </p:spTree>
    <p:extLst>
      <p:ext uri="{BB962C8B-B14F-4D97-AF65-F5344CB8AC3E}">
        <p14:creationId xmlns:p14="http://schemas.microsoft.com/office/powerpoint/2010/main" val="191950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268979-37EC-E7F4-03FD-BF41187DA402}"/>
              </a:ext>
            </a:extLst>
          </p:cNvPr>
          <p:cNvSpPr txBox="1"/>
          <p:nvPr/>
        </p:nvSpPr>
        <p:spPr>
          <a:xfrm flipH="1">
            <a:off x="0" y="30777"/>
            <a:ext cx="54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Dissolution Recycling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FC6FB-C069-3F92-6A50-B2D9927AF533}"/>
              </a:ext>
            </a:extLst>
          </p:cNvPr>
          <p:cNvSpPr txBox="1"/>
          <p:nvPr/>
        </p:nvSpPr>
        <p:spPr>
          <a:xfrm>
            <a:off x="9124335" y="0"/>
            <a:ext cx="3067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</a:t>
            </a:r>
          </a:p>
          <a:p>
            <a:r>
              <a:rPr lang="en-RU" sz="1100" dirty="0"/>
              <a:t>[1] </a:t>
            </a:r>
            <a:r>
              <a:rPr lang="en-GB" sz="1100" dirty="0">
                <a:hlinkClick r:id="rId2"/>
              </a:rPr>
              <a:t>https://www.bpf.co.uk/hub/overview-of-key-processes.aspx</a:t>
            </a:r>
            <a:r>
              <a:rPr lang="en-GB" sz="1100" dirty="0"/>
              <a:t> </a:t>
            </a:r>
            <a:endParaRPr lang="en-RU" sz="1100" dirty="0"/>
          </a:p>
          <a:p>
            <a:r>
              <a:rPr lang="en-RU" sz="1100" dirty="0"/>
              <a:t>[2]</a:t>
            </a:r>
            <a:r>
              <a:rPr lang="en-GB" sz="1100" dirty="0"/>
              <a:t>https://</a:t>
            </a:r>
            <a:r>
              <a:rPr lang="en-GB" sz="1100" dirty="0" err="1"/>
              <a:t>link.springer.com</a:t>
            </a:r>
            <a:r>
              <a:rPr lang="en-GB" sz="1100" dirty="0"/>
              <a:t>/article/10.1007/s00289-009-0104-5 </a:t>
            </a:r>
            <a:endParaRPr lang="en-RU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20898-1AC7-D085-C340-80EB772D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109"/>
            <a:ext cx="5305926" cy="2622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30E08-A535-5540-CDB2-A8A64E4BC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2524"/>
            <a:ext cx="4922196" cy="351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A0428-724F-3499-3A35-BF40B1AE06DB}"/>
              </a:ext>
            </a:extLst>
          </p:cNvPr>
          <p:cNvSpPr txBox="1"/>
          <p:nvPr/>
        </p:nvSpPr>
        <p:spPr>
          <a:xfrm>
            <a:off x="9124335" y="0"/>
            <a:ext cx="30676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</a:t>
            </a:r>
          </a:p>
          <a:p>
            <a:r>
              <a:rPr lang="en-RU" sz="1100" dirty="0"/>
              <a:t>[1]</a:t>
            </a:r>
            <a:r>
              <a:rPr lang="en-GB" sz="1100" dirty="0"/>
              <a:t> </a:t>
            </a:r>
            <a:r>
              <a:rPr lang="en-GB" sz="1100" dirty="0">
                <a:hlinkClick r:id="rId2"/>
              </a:rPr>
              <a:t>https://www.bpf.co.uk/hub/overview-of-key-processes.aspx</a:t>
            </a:r>
            <a:r>
              <a:rPr lang="en-GB" sz="1100" dirty="0"/>
              <a:t> </a:t>
            </a:r>
            <a:endParaRPr lang="en-RU" sz="1100" dirty="0"/>
          </a:p>
          <a:p>
            <a:r>
              <a:rPr lang="en-RU" sz="1100" dirty="0"/>
              <a:t>[2]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49D42-6EBA-52CE-8314-927C851A29C5}"/>
              </a:ext>
            </a:extLst>
          </p:cNvPr>
          <p:cNvSpPr txBox="1"/>
          <p:nvPr/>
        </p:nvSpPr>
        <p:spPr>
          <a:xfrm flipH="1">
            <a:off x="0" y="30777"/>
            <a:ext cx="54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Chemical -  Solvolysis </a:t>
            </a:r>
            <a:r>
              <a:rPr lang="en-RU" sz="1200" dirty="0"/>
              <a:t>(also: Hydrolysis, Methanolysis, Glycolysis)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524071-918E-EFEB-B508-6CB2E6B0C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109"/>
            <a:ext cx="5994187" cy="26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74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977A42-C01E-2129-2AC4-0FFBBB055204}"/>
              </a:ext>
            </a:extLst>
          </p:cNvPr>
          <p:cNvSpPr txBox="1"/>
          <p:nvPr/>
        </p:nvSpPr>
        <p:spPr>
          <a:xfrm>
            <a:off x="9124335" y="0"/>
            <a:ext cx="30676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</a:t>
            </a:r>
          </a:p>
          <a:p>
            <a:r>
              <a:rPr lang="en-RU" sz="1100" dirty="0"/>
              <a:t>[1] </a:t>
            </a:r>
            <a:r>
              <a:rPr lang="en-GB" sz="1100" dirty="0">
                <a:hlinkClick r:id="rId2"/>
              </a:rPr>
              <a:t>https://www.bpf.co.uk/hub/overview-of-key-processes.aspx</a:t>
            </a:r>
            <a:r>
              <a:rPr lang="en-GB" sz="1100" dirty="0"/>
              <a:t> </a:t>
            </a:r>
            <a:endParaRPr lang="en-RU" sz="1100" dirty="0"/>
          </a:p>
          <a:p>
            <a:r>
              <a:rPr lang="en-RU" sz="1100" dirty="0"/>
              <a:t>[2]</a:t>
            </a:r>
            <a:r>
              <a:rPr lang="en-GB" sz="1100" dirty="0"/>
              <a:t>https://</a:t>
            </a:r>
            <a:r>
              <a:rPr lang="en-GB" sz="1100" dirty="0" err="1"/>
              <a:t>www.theconsumergoodsforum.com</a:t>
            </a:r>
            <a:r>
              <a:rPr lang="en-GB" sz="1100" dirty="0"/>
              <a:t>/</a:t>
            </a:r>
            <a:r>
              <a:rPr lang="en-GB" sz="1100" dirty="0" err="1"/>
              <a:t>wp</a:t>
            </a:r>
            <a:r>
              <a:rPr lang="en-GB" sz="1100" dirty="0"/>
              <a:t>-content/uploads/2022/04/Life-Cycle-Assessment-of-Chemical-Recycling-for-Food-Grade-Film.pdf</a:t>
            </a:r>
            <a:endParaRPr lang="en-RU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48A33-900B-56D7-3262-D188FF64BBB7}"/>
              </a:ext>
            </a:extLst>
          </p:cNvPr>
          <p:cNvSpPr txBox="1"/>
          <p:nvPr/>
        </p:nvSpPr>
        <p:spPr>
          <a:xfrm flipH="1">
            <a:off x="-1" y="0"/>
            <a:ext cx="306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Chemical - Pyrolysis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7C7A6-589F-C9E2-2740-DC88A103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38554"/>
            <a:ext cx="6321984" cy="265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0AA49F-7200-97F4-E611-85202429E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2845763"/>
            <a:ext cx="1926080" cy="38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1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23C73-227C-0E3E-D31A-31856A3685A4}"/>
              </a:ext>
            </a:extLst>
          </p:cNvPr>
          <p:cNvSpPr txBox="1"/>
          <p:nvPr/>
        </p:nvSpPr>
        <p:spPr>
          <a:xfrm>
            <a:off x="9124335" y="0"/>
            <a:ext cx="30676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</a:t>
            </a:r>
          </a:p>
          <a:p>
            <a:r>
              <a:rPr lang="en-RU" sz="1100" dirty="0"/>
              <a:t>[1] </a:t>
            </a:r>
            <a:r>
              <a:rPr lang="en-GB" sz="1100" dirty="0">
                <a:hlinkClick r:id="rId2"/>
              </a:rPr>
              <a:t>https://www.bpf.co.uk/hub/overview-of-key-processes.aspx</a:t>
            </a:r>
            <a:r>
              <a:rPr lang="en-GB" sz="1100" dirty="0"/>
              <a:t> </a:t>
            </a:r>
            <a:endParaRPr lang="en-RU" sz="1100" dirty="0"/>
          </a:p>
          <a:p>
            <a:r>
              <a:rPr lang="en-RU" sz="1100" dirty="0"/>
              <a:t>[2]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F267C-B57B-1F51-19BF-D2E389E66419}"/>
              </a:ext>
            </a:extLst>
          </p:cNvPr>
          <p:cNvSpPr txBox="1"/>
          <p:nvPr/>
        </p:nvSpPr>
        <p:spPr>
          <a:xfrm flipH="1">
            <a:off x="-1" y="0"/>
            <a:ext cx="306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Chemical - Gasification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DDF30-E903-1365-38AE-C8FEE063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332"/>
            <a:ext cx="6774165" cy="31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5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90176D-9663-EC33-A9C7-9516F887ED4D}"/>
              </a:ext>
            </a:extLst>
          </p:cNvPr>
          <p:cNvSpPr txBox="1"/>
          <p:nvPr/>
        </p:nvSpPr>
        <p:spPr>
          <a:xfrm>
            <a:off x="9124335" y="0"/>
            <a:ext cx="30676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</a:t>
            </a:r>
          </a:p>
          <a:p>
            <a:r>
              <a:rPr lang="en-RU" sz="1100" dirty="0"/>
              <a:t>[1] </a:t>
            </a:r>
            <a:r>
              <a:rPr lang="en-GB" sz="1100" dirty="0">
                <a:hlinkClick r:id="rId2"/>
              </a:rPr>
              <a:t>https://www.bpf.co.uk/hub/overview-of-key-processes.aspx</a:t>
            </a:r>
            <a:r>
              <a:rPr lang="en-GB" sz="1100" dirty="0"/>
              <a:t> </a:t>
            </a:r>
            <a:endParaRPr lang="en-RU" sz="1100" dirty="0"/>
          </a:p>
          <a:p>
            <a:r>
              <a:rPr lang="en-RU" sz="1100" dirty="0"/>
              <a:t>[2]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FBFE6-62B7-C985-2FA2-2DD449AA9308}"/>
              </a:ext>
            </a:extLst>
          </p:cNvPr>
          <p:cNvSpPr txBox="1"/>
          <p:nvPr/>
        </p:nvSpPr>
        <p:spPr>
          <a:xfrm flipH="1">
            <a:off x="-2" y="0"/>
            <a:ext cx="382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Chemical – Hydrothermal Treatment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7890E-A99E-DC9D-CDEC-E77FC949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193"/>
            <a:ext cx="5431646" cy="254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0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E2EA04-1C9C-31C1-A383-02E8C698F106}"/>
              </a:ext>
            </a:extLst>
          </p:cNvPr>
          <p:cNvSpPr txBox="1"/>
          <p:nvPr/>
        </p:nvSpPr>
        <p:spPr>
          <a:xfrm>
            <a:off x="0" y="0"/>
            <a:ext cx="425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EU (Netherlands) Statistics for Emissions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5CE17-0494-7057-9019-513CAD63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49" y="369332"/>
            <a:ext cx="8408020" cy="6342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B9DA6-E09B-72B8-327A-D15412BE6A5B}"/>
              </a:ext>
            </a:extLst>
          </p:cNvPr>
          <p:cNvSpPr txBox="1"/>
          <p:nvPr/>
        </p:nvSpPr>
        <p:spPr>
          <a:xfrm>
            <a:off x="9124335" y="0"/>
            <a:ext cx="3067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</a:t>
            </a:r>
          </a:p>
          <a:p>
            <a:r>
              <a:rPr lang="en-RU" sz="1100" dirty="0"/>
              <a:t>[1]</a:t>
            </a:r>
            <a:r>
              <a:rPr lang="en-GB" sz="1100" dirty="0">
                <a:hlinkClick r:id="rId3"/>
              </a:rPr>
              <a:t>https://onlinelibrary.wiley.com/doi/epdf/10.1002/anie.201915651</a:t>
            </a:r>
            <a:r>
              <a:rPr lang="en-GB" sz="1100" dirty="0"/>
              <a:t> </a:t>
            </a:r>
            <a:endParaRPr lang="en-RU" sz="1100" dirty="0"/>
          </a:p>
          <a:p>
            <a:endParaRPr lang="en-RU" sz="1100" dirty="0"/>
          </a:p>
          <a:p>
            <a:r>
              <a:rPr lang="en-RU" sz="11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153557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E2EA04-1C9C-31C1-A383-02E8C698F106}"/>
              </a:ext>
            </a:extLst>
          </p:cNvPr>
          <p:cNvSpPr txBox="1"/>
          <p:nvPr/>
        </p:nvSpPr>
        <p:spPr>
          <a:xfrm>
            <a:off x="3361533" y="2348442"/>
            <a:ext cx="546893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RU" sz="2400" b="1" dirty="0"/>
              <a:t>UK / EU General Recycling of Plastics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AFBE6-D314-1B10-0DF8-8BC42F6BDB51}"/>
              </a:ext>
            </a:extLst>
          </p:cNvPr>
          <p:cNvSpPr txBox="1"/>
          <p:nvPr/>
        </p:nvSpPr>
        <p:spPr>
          <a:xfrm>
            <a:off x="280519" y="2810107"/>
            <a:ext cx="1124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For the slides below …</a:t>
            </a:r>
          </a:p>
        </p:txBody>
      </p:sp>
    </p:spTree>
    <p:extLst>
      <p:ext uri="{BB962C8B-B14F-4D97-AF65-F5344CB8AC3E}">
        <p14:creationId xmlns:p14="http://schemas.microsoft.com/office/powerpoint/2010/main" val="700268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45141-2FA3-EB38-B8CE-CEE7926D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3451123" cy="3443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23CB7A-CAEE-4CE2-94CB-F406E1C1A48A}"/>
              </a:ext>
            </a:extLst>
          </p:cNvPr>
          <p:cNvSpPr txBox="1"/>
          <p:nvPr/>
        </p:nvSpPr>
        <p:spPr>
          <a:xfrm>
            <a:off x="0" y="0"/>
            <a:ext cx="442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UK use of recycled plastics (2018)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F661-3946-5CC8-2287-502ACFC1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7569"/>
            <a:ext cx="3165802" cy="2908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BFFE66-B50F-4712-73E8-7E54157E4E4B}"/>
              </a:ext>
            </a:extLst>
          </p:cNvPr>
          <p:cNvSpPr txBox="1"/>
          <p:nvPr/>
        </p:nvSpPr>
        <p:spPr>
          <a:xfrm>
            <a:off x="6863585" y="15389"/>
            <a:ext cx="51203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References:</a:t>
            </a:r>
          </a:p>
          <a:p>
            <a:r>
              <a:rPr lang="en-RU" sz="1100" dirty="0"/>
              <a:t>[1] </a:t>
            </a:r>
            <a:r>
              <a:rPr lang="en-GB" sz="1100" dirty="0">
                <a:hlinkClick r:id="rId4"/>
              </a:rPr>
              <a:t>https://www.bpf.co.uk/roadmap</a:t>
            </a:r>
            <a:r>
              <a:rPr lang="en-GB" sz="1100" dirty="0"/>
              <a:t> </a:t>
            </a:r>
          </a:p>
          <a:p>
            <a:r>
              <a:rPr lang="en-GB" sz="1100" dirty="0"/>
              <a:t>[2] </a:t>
            </a:r>
            <a:r>
              <a:rPr lang="en-GB" sz="1100" dirty="0">
                <a:hlinkClick r:id="rId5"/>
              </a:rPr>
              <a:t>https://docs.european-bioplastics.org/publications/bp/EUBP_BP_Mechanical_recycling.pdf</a:t>
            </a:r>
            <a:r>
              <a:rPr lang="en-GB" sz="1100" dirty="0"/>
              <a:t> </a:t>
            </a:r>
          </a:p>
          <a:p>
            <a:r>
              <a:rPr lang="en-GB" sz="1100" dirty="0"/>
              <a:t>[4]</a:t>
            </a:r>
            <a:r>
              <a:rPr lang="en-GB" sz="1100" dirty="0">
                <a:hlinkClick r:id="rId6"/>
              </a:rPr>
              <a:t>https://www.sciencedirect.com/science/article/pii/S0165237019308241?casa_token=4PSP4WWU_nMAAAAA:C2bfBXsLHy-2h6UUCE80jYd0VUZp8aU14UZl4cKpRP4ZYwlL6lP3D1LgR3aAGdzaPI0C6AiBDEE</a:t>
            </a:r>
            <a:r>
              <a:rPr lang="en-GB" sz="1100" dirty="0"/>
              <a:t> </a:t>
            </a:r>
            <a:endParaRPr lang="en-RU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AC3CD1-E6A2-1150-E7E4-7900A16B7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4975" y="631322"/>
            <a:ext cx="3828610" cy="3181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894FA1A-38FA-A52A-617A-2B1FAB22D40B}"/>
                  </a:ext>
                </a:extLst>
              </p14:cNvPr>
              <p14:cNvContentPartPr/>
              <p14:nvPr/>
            </p14:nvContentPartPr>
            <p14:xfrm>
              <a:off x="3355058" y="1745950"/>
              <a:ext cx="3508527" cy="6221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894FA1A-38FA-A52A-617A-2B1FAB22D4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1059" y="1638690"/>
                <a:ext cx="3616166" cy="2763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19D68B4-B0EA-4653-8F1B-ABE8BB51C4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1123" y="3993316"/>
            <a:ext cx="5321479" cy="28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05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23CB7A-CAEE-4CE2-94CB-F406E1C1A48A}"/>
              </a:ext>
            </a:extLst>
          </p:cNvPr>
          <p:cNvSpPr txBox="1"/>
          <p:nvPr/>
        </p:nvSpPr>
        <p:spPr>
          <a:xfrm>
            <a:off x="0" y="0"/>
            <a:ext cx="442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EU use of recycled plastics (2018)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BFFE66-B50F-4712-73E8-7E54157E4E4B}"/>
              </a:ext>
            </a:extLst>
          </p:cNvPr>
          <p:cNvSpPr txBox="1"/>
          <p:nvPr/>
        </p:nvSpPr>
        <p:spPr>
          <a:xfrm>
            <a:off x="8393712" y="0"/>
            <a:ext cx="3754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References:</a:t>
            </a:r>
          </a:p>
          <a:p>
            <a:r>
              <a:rPr lang="en-RU" sz="1100" dirty="0"/>
              <a:t>[1] </a:t>
            </a:r>
            <a:r>
              <a:rPr lang="en-GB" sz="1100" dirty="0">
                <a:hlinkClick r:id="rId2"/>
              </a:rPr>
              <a:t>https://www.mdpi.com/2313-4321/3/1/1</a:t>
            </a:r>
            <a:r>
              <a:rPr lang="en-GB" sz="1100" dirty="0"/>
              <a:t> </a:t>
            </a:r>
            <a:endParaRPr lang="en-RU" sz="1100" dirty="0"/>
          </a:p>
          <a:p>
            <a:r>
              <a:rPr lang="en-RU" sz="1100" dirty="0"/>
              <a:t>[2] </a:t>
            </a:r>
            <a:r>
              <a:rPr lang="en-GB" sz="1100" dirty="0">
                <a:hlinkClick r:id="rId3"/>
              </a:rPr>
              <a:t>https://www.mdpi.com/1996-1944/14/17/4782</a:t>
            </a:r>
            <a:r>
              <a:rPr lang="en-GB" sz="1100" dirty="0"/>
              <a:t> </a:t>
            </a:r>
            <a:endParaRPr lang="en-RU" sz="1100" dirty="0"/>
          </a:p>
          <a:p>
            <a:r>
              <a:rPr lang="en-RU" sz="1100" dirty="0"/>
              <a:t>[3] </a:t>
            </a:r>
            <a:r>
              <a:rPr lang="en-GB" sz="1100" dirty="0">
                <a:hlinkClick r:id="rId4"/>
              </a:rPr>
              <a:t>https://www.bpf.co.uk/hub/chemical-recycling-non-mechanical-capacity.aspx</a:t>
            </a:r>
            <a:r>
              <a:rPr lang="en-GB" sz="1100" dirty="0"/>
              <a:t> </a:t>
            </a:r>
            <a:endParaRPr lang="en-RU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5A9D2-2727-A2D4-F497-A2FFAC983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3" y="369333"/>
            <a:ext cx="4088044" cy="2773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8DC194-1C8C-95E7-F714-C0AF6FA53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14" y="3142593"/>
            <a:ext cx="2644410" cy="360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C1FB5-98A6-4411-E3C7-F874249E0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745" y="3715408"/>
            <a:ext cx="5006444" cy="3035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8B671-ED56-456C-E34D-F61A71D667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458" y="998468"/>
            <a:ext cx="5562592" cy="26404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801D33-4937-68EA-8602-3074AA53F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3524" y="3715408"/>
            <a:ext cx="4288476" cy="2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110F0B-A1D0-807F-B87E-0DCE333C409F}"/>
              </a:ext>
            </a:extLst>
          </p:cNvPr>
          <p:cNvSpPr txBox="1"/>
          <p:nvPr/>
        </p:nvSpPr>
        <p:spPr>
          <a:xfrm>
            <a:off x="0" y="22433"/>
            <a:ext cx="442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EU Plastics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79380B-1967-04D9-46A5-9B30A4DC471C}"/>
              </a:ext>
            </a:extLst>
          </p:cNvPr>
          <p:cNvSpPr txBox="1"/>
          <p:nvPr/>
        </p:nvSpPr>
        <p:spPr>
          <a:xfrm>
            <a:off x="6831106" y="0"/>
            <a:ext cx="52773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100" dirty="0"/>
              <a:t>Reference: [1]</a:t>
            </a:r>
            <a:r>
              <a:rPr lang="en-GB" sz="1100" dirty="0"/>
              <a:t>https://</a:t>
            </a:r>
            <a:r>
              <a:rPr lang="en-GB" sz="1100" dirty="0" err="1"/>
              <a:t>www.bpf.co.uk</a:t>
            </a:r>
            <a:r>
              <a:rPr lang="en-GB" sz="1100" dirty="0"/>
              <a:t>/Sustainability/</a:t>
            </a:r>
            <a:r>
              <a:rPr lang="en-GB" sz="1100" dirty="0" err="1"/>
              <a:t>Plastics_Recycling.aspx</a:t>
            </a:r>
            <a:r>
              <a:rPr lang="en-GB" sz="1100" dirty="0"/>
              <a:t>#:~:text=Once%20the%20plastic%20is%20collected,be%20used%20in%20new%20products</a:t>
            </a:r>
            <a:endParaRPr lang="en-RU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C2DDB-31E6-02DE-3BD8-DED838CA8B0B}"/>
              </a:ext>
            </a:extLst>
          </p:cNvPr>
          <p:cNvSpPr txBox="1"/>
          <p:nvPr/>
        </p:nvSpPr>
        <p:spPr>
          <a:xfrm>
            <a:off x="0" y="581973"/>
            <a:ext cx="2700168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200" dirty="0"/>
              <a:t>Polyesters (Thermoplastics): PETP, PBT, PET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7E04B2-5B17-72DF-103F-1AD0DD98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638"/>
            <a:ext cx="2043953" cy="2090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DF4978-7744-90C3-CC25-570A07E65AAA}"/>
              </a:ext>
            </a:extLst>
          </p:cNvPr>
          <p:cNvSpPr txBox="1"/>
          <p:nvPr/>
        </p:nvSpPr>
        <p:spPr>
          <a:xfrm>
            <a:off x="2970904" y="581973"/>
            <a:ext cx="2700168" cy="2769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200" dirty="0"/>
              <a:t>Polyethylene (High density) HDPE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A26C4-E846-A3AE-D9FF-1585A31E1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04" y="858972"/>
            <a:ext cx="2225040" cy="2327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20EC30-C402-6E7B-3F42-2C5F0E4BB080}"/>
              </a:ext>
            </a:extLst>
          </p:cNvPr>
          <p:cNvSpPr txBox="1"/>
          <p:nvPr/>
        </p:nvSpPr>
        <p:spPr>
          <a:xfrm>
            <a:off x="5941808" y="581973"/>
            <a:ext cx="2700168" cy="2769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200" dirty="0"/>
              <a:t>Polyethylene (Low density) LDPE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0993E6-E7AA-2812-39A2-64A02B91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808" y="933714"/>
            <a:ext cx="2061881" cy="2310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758356-A81B-CF60-DB63-5A432D1A83A0}"/>
              </a:ext>
            </a:extLst>
          </p:cNvPr>
          <p:cNvSpPr txBox="1"/>
          <p:nvPr/>
        </p:nvSpPr>
        <p:spPr>
          <a:xfrm>
            <a:off x="0" y="3585191"/>
            <a:ext cx="2700168" cy="2769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200" dirty="0"/>
              <a:t>Polypropylene 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CA716-DD3A-E6FE-1176-A22D732F8696}"/>
              </a:ext>
            </a:extLst>
          </p:cNvPr>
          <p:cNvSpPr txBox="1"/>
          <p:nvPr/>
        </p:nvSpPr>
        <p:spPr>
          <a:xfrm>
            <a:off x="6096000" y="3453525"/>
            <a:ext cx="2700168" cy="2769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200" dirty="0"/>
              <a:t>Polyvinyl Chloride PVC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9870B-9E3E-8A7E-E9BC-B5671C662FE6}"/>
              </a:ext>
            </a:extLst>
          </p:cNvPr>
          <p:cNvSpPr txBox="1"/>
          <p:nvPr/>
        </p:nvSpPr>
        <p:spPr>
          <a:xfrm>
            <a:off x="8912712" y="572275"/>
            <a:ext cx="2700168" cy="2769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200" dirty="0"/>
              <a:t>Polystyrene 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33EF15-8A82-7A19-1BD4-D796DEE0D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712" y="859837"/>
            <a:ext cx="2230422" cy="23968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2C1B22-61DD-2BE3-0223-7D67B2D5D34D}"/>
              </a:ext>
            </a:extLst>
          </p:cNvPr>
          <p:cNvSpPr txBox="1"/>
          <p:nvPr/>
        </p:nvSpPr>
        <p:spPr>
          <a:xfrm>
            <a:off x="-1" y="3182779"/>
            <a:ext cx="204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RU" sz="1000" dirty="0"/>
              <a:t>100% recyclable egg boxes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49EF9-5AE3-4ADE-25A9-DAE492EB3D79}"/>
              </a:ext>
            </a:extLst>
          </p:cNvPr>
          <p:cNvSpPr txBox="1"/>
          <p:nvPr/>
        </p:nvSpPr>
        <p:spPr>
          <a:xfrm>
            <a:off x="2880359" y="3173326"/>
            <a:ext cx="204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RU" sz="1000" dirty="0"/>
              <a:t>100% recyclable bottles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FCCBBF-3B25-574E-9860-F28FD3936AC0}"/>
              </a:ext>
            </a:extLst>
          </p:cNvPr>
          <p:cNvSpPr txBox="1"/>
          <p:nvPr/>
        </p:nvSpPr>
        <p:spPr>
          <a:xfrm>
            <a:off x="0" y="6478954"/>
            <a:ext cx="191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biaxially oriented film (OPP)</a:t>
            </a:r>
            <a:endParaRPr lang="en-RU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17194-EF67-7902-760D-7F22C1322D49}"/>
              </a:ext>
            </a:extLst>
          </p:cNvPr>
          <p:cNvSpPr txBox="1"/>
          <p:nvPr/>
        </p:nvSpPr>
        <p:spPr>
          <a:xfrm>
            <a:off x="8912711" y="3213818"/>
            <a:ext cx="204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)</a:t>
            </a:r>
            <a:endParaRPr lang="en-RU" sz="1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6D42C3-5DE1-10E6-58A9-4399BA635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79881"/>
            <a:ext cx="1914861" cy="11692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7036BC-26D3-3BFD-CF9F-F90100983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053687"/>
            <a:ext cx="1914861" cy="14252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A44FE3-7193-D285-4400-767BD259C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4861" y="4615487"/>
            <a:ext cx="4073176" cy="11184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6AD164-A0D7-10F2-753D-73C0DA4E61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8350" y="5767666"/>
            <a:ext cx="2827768" cy="10532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3D314DE-4AEF-5163-A4A0-B83B012394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3771853"/>
            <a:ext cx="2160494" cy="12705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7EE5F5-894F-3066-471C-AA417065D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5077265"/>
            <a:ext cx="2160494" cy="17056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4C4ADD-148A-58F5-80EF-9A807987B6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6494" y="4563625"/>
            <a:ext cx="3775038" cy="4103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5CAF5E-34B9-532F-70C9-4BC9CFE99B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6493" y="5002658"/>
            <a:ext cx="3917360" cy="3154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71D8F8-78C6-ADD2-0E71-6C9049C096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49478" y="5348177"/>
            <a:ext cx="3917360" cy="3117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543824-6F19-7F1F-14D7-1ACC884450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4126" y="1043637"/>
            <a:ext cx="540000" cy="6796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39676E-22C7-1CC9-DF38-2E63645778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06926" y="876662"/>
            <a:ext cx="540000" cy="6631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B27196-4CFA-100E-2C6A-475B87798C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5614" y="3759227"/>
            <a:ext cx="540000" cy="6536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C08DED7-D0E6-0B27-21EF-A9F81733D2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4861" y="3911689"/>
            <a:ext cx="540000" cy="6270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FC2E6C3-11DC-8935-7476-B1B704D4C62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6664" y="884762"/>
            <a:ext cx="564776" cy="6666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B1B845-C95E-D048-8784-EC2965D73A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03689" y="880363"/>
            <a:ext cx="540000" cy="6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26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339783-F516-891E-DC39-85CEB4FFD4CC}"/>
              </a:ext>
            </a:extLst>
          </p:cNvPr>
          <p:cNvSpPr txBox="1"/>
          <p:nvPr/>
        </p:nvSpPr>
        <p:spPr>
          <a:xfrm>
            <a:off x="43242" y="12094"/>
            <a:ext cx="320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Average Recycling Weightings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08B27-CEB1-2DFA-3706-CADD8549EB1F}"/>
              </a:ext>
            </a:extLst>
          </p:cNvPr>
          <p:cNvSpPr txBox="1"/>
          <p:nvPr/>
        </p:nvSpPr>
        <p:spPr>
          <a:xfrm>
            <a:off x="-1" y="3154571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Resin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00C33-91E4-71F1-B26C-180DD3813CC3}"/>
              </a:ext>
            </a:extLst>
          </p:cNvPr>
          <p:cNvSpPr txBox="1"/>
          <p:nvPr/>
        </p:nvSpPr>
        <p:spPr>
          <a:xfrm>
            <a:off x="3739175" y="665222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9CF2C-A239-7B2C-9548-78C10D649A53}"/>
              </a:ext>
            </a:extLst>
          </p:cNvPr>
          <p:cNvSpPr txBox="1"/>
          <p:nvPr/>
        </p:nvSpPr>
        <p:spPr>
          <a:xfrm>
            <a:off x="3739175" y="2969905"/>
            <a:ext cx="129054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3CC6C-B4DD-9692-3652-096344AC1C5A}"/>
              </a:ext>
            </a:extLst>
          </p:cNvPr>
          <p:cNvSpPr txBox="1"/>
          <p:nvPr/>
        </p:nvSpPr>
        <p:spPr>
          <a:xfrm>
            <a:off x="904479" y="3753512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37C63-725B-3E76-342E-41974B38EC24}"/>
              </a:ext>
            </a:extLst>
          </p:cNvPr>
          <p:cNvSpPr txBox="1"/>
          <p:nvPr/>
        </p:nvSpPr>
        <p:spPr>
          <a:xfrm>
            <a:off x="986364" y="6271815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6EEC9-7F2F-7F36-5C35-BD73E6958ED2}"/>
              </a:ext>
            </a:extLst>
          </p:cNvPr>
          <p:cNvSpPr txBox="1"/>
          <p:nvPr/>
        </p:nvSpPr>
        <p:spPr>
          <a:xfrm>
            <a:off x="5246689" y="3283035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01A680-33B2-0567-E2A9-6546DB120BFB}"/>
              </a:ext>
            </a:extLst>
          </p:cNvPr>
          <p:cNvSpPr txBox="1"/>
          <p:nvPr/>
        </p:nvSpPr>
        <p:spPr>
          <a:xfrm>
            <a:off x="7734743" y="3231926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E2C02-6A11-6081-9F02-0FE06AD21D96}"/>
              </a:ext>
            </a:extLst>
          </p:cNvPr>
          <p:cNvSpPr txBox="1"/>
          <p:nvPr/>
        </p:nvSpPr>
        <p:spPr>
          <a:xfrm>
            <a:off x="7734743" y="4965982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F95B58-E3A5-35AF-51D5-E023F548F42C}"/>
              </a:ext>
            </a:extLst>
          </p:cNvPr>
          <p:cNvCxnSpPr>
            <a:cxnSpLocks/>
            <a:stCxn id="5" idx="3"/>
            <a:endCxn id="207" idx="1"/>
          </p:cNvCxnSpPr>
          <p:nvPr/>
        </p:nvCxnSpPr>
        <p:spPr>
          <a:xfrm flipV="1">
            <a:off x="766592" y="1548244"/>
            <a:ext cx="137887" cy="17909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1FACC-A0D4-7473-4B75-E3B6CAC93918}"/>
              </a:ext>
            </a:extLst>
          </p:cNvPr>
          <p:cNvCxnSpPr>
            <a:cxnSpLocks/>
            <a:stCxn id="207" idx="3"/>
            <a:endCxn id="7" idx="1"/>
          </p:cNvCxnSpPr>
          <p:nvPr/>
        </p:nvCxnSpPr>
        <p:spPr>
          <a:xfrm>
            <a:off x="2302354" y="1548244"/>
            <a:ext cx="1436821" cy="16063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89E08C-9A01-C4F6-5E64-C55BDD862685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66592" y="3339237"/>
            <a:ext cx="137887" cy="598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2772B6-32D2-349F-4345-A3A92170E772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66592" y="3339237"/>
            <a:ext cx="219772" cy="311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11F1DA-975F-F469-F252-87860526B20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029719" y="3154571"/>
            <a:ext cx="216970" cy="313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EF54B4-DD2D-E874-FAA1-C083D7EBD95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644564" y="3416592"/>
            <a:ext cx="1090179" cy="51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BD916F-6920-6535-DD7E-A1EEE85743E2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644564" y="3467701"/>
            <a:ext cx="1090179" cy="1821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06C1AE-E6B5-64FA-B4FB-54A5EE0A3A28}"/>
              </a:ext>
            </a:extLst>
          </p:cNvPr>
          <p:cNvSpPr txBox="1"/>
          <p:nvPr/>
        </p:nvSpPr>
        <p:spPr>
          <a:xfrm>
            <a:off x="7737969" y="4020363"/>
            <a:ext cx="143622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Gasification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A1550-6B9B-3D10-F00A-5FBEF24168B0}"/>
              </a:ext>
            </a:extLst>
          </p:cNvPr>
          <p:cNvSpPr txBox="1"/>
          <p:nvPr/>
        </p:nvSpPr>
        <p:spPr>
          <a:xfrm>
            <a:off x="9722690" y="4442736"/>
            <a:ext cx="170271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Hydrogenolysis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24AB2D-25D5-8BD2-D928-3489CF753490}"/>
              </a:ext>
            </a:extLst>
          </p:cNvPr>
          <p:cNvSpPr txBox="1"/>
          <p:nvPr/>
        </p:nvSpPr>
        <p:spPr>
          <a:xfrm>
            <a:off x="9731628" y="4965982"/>
            <a:ext cx="17855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Hydrocracking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70B19C-ABAE-4918-491A-8DF343B682DA}"/>
              </a:ext>
            </a:extLst>
          </p:cNvPr>
          <p:cNvSpPr txBox="1"/>
          <p:nvPr/>
        </p:nvSpPr>
        <p:spPr>
          <a:xfrm>
            <a:off x="9722690" y="5612313"/>
            <a:ext cx="143622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Liquification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9D476B-63E3-C160-66F8-B8EA6E0A40E5}"/>
              </a:ext>
            </a:extLst>
          </p:cNvPr>
          <p:cNvCxnSpPr>
            <a:cxnSpLocks/>
            <a:stCxn id="12" idx="3"/>
            <a:endCxn id="32" idx="1"/>
          </p:cNvCxnSpPr>
          <p:nvPr/>
        </p:nvCxnSpPr>
        <p:spPr>
          <a:xfrm flipV="1">
            <a:off x="9311078" y="4627402"/>
            <a:ext cx="411612" cy="661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57302A-BC68-E408-CE5E-7EC4ABF103C7}"/>
              </a:ext>
            </a:extLst>
          </p:cNvPr>
          <p:cNvCxnSpPr>
            <a:cxnSpLocks/>
            <a:stCxn id="12" idx="3"/>
            <a:endCxn id="33" idx="1"/>
          </p:cNvCxnSpPr>
          <p:nvPr/>
        </p:nvCxnSpPr>
        <p:spPr>
          <a:xfrm flipV="1">
            <a:off x="9311078" y="5150648"/>
            <a:ext cx="420550" cy="138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6C00EA-CD74-412D-3680-620F96D633E4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9311078" y="5289148"/>
            <a:ext cx="411612" cy="507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F2BAB48-F7E6-FB2E-1A2C-9A603D61AFBF}"/>
              </a:ext>
            </a:extLst>
          </p:cNvPr>
          <p:cNvCxnSpPr>
            <a:cxnSpLocks/>
            <a:stCxn id="10" idx="3"/>
            <a:endCxn id="31" idx="1"/>
          </p:cNvCxnSpPr>
          <p:nvPr/>
        </p:nvCxnSpPr>
        <p:spPr>
          <a:xfrm>
            <a:off x="6644564" y="3467701"/>
            <a:ext cx="1093405" cy="737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B773D174-5FD5-DAC7-7A13-229C66CE7C4E}"/>
              </a:ext>
            </a:extLst>
          </p:cNvPr>
          <p:cNvSpPr txBox="1"/>
          <p:nvPr/>
        </p:nvSpPr>
        <p:spPr>
          <a:xfrm>
            <a:off x="5246688" y="2688853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Solvolysis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93A8B0D-BFFE-AAB9-1C4E-51FB65DEDB0A}"/>
              </a:ext>
            </a:extLst>
          </p:cNvPr>
          <p:cNvSpPr txBox="1"/>
          <p:nvPr/>
        </p:nvSpPr>
        <p:spPr>
          <a:xfrm>
            <a:off x="7725410" y="1350157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Glycolysis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2040EB7-294A-FE97-9E95-C65A35B1D91E}"/>
              </a:ext>
            </a:extLst>
          </p:cNvPr>
          <p:cNvSpPr txBox="1"/>
          <p:nvPr/>
        </p:nvSpPr>
        <p:spPr>
          <a:xfrm>
            <a:off x="7668809" y="2146077"/>
            <a:ext cx="1502547" cy="369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Methanolysis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D44CB49-7FBB-57EF-4841-143CE44EC1AA}"/>
              </a:ext>
            </a:extLst>
          </p:cNvPr>
          <p:cNvCxnSpPr>
            <a:stCxn id="146" idx="3"/>
            <a:endCxn id="147" idx="1"/>
          </p:cNvCxnSpPr>
          <p:nvPr/>
        </p:nvCxnSpPr>
        <p:spPr>
          <a:xfrm flipV="1">
            <a:off x="6644563" y="1534823"/>
            <a:ext cx="1080847" cy="13386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70D975D-4DAD-EA14-CFD8-C1AEF4184C92}"/>
              </a:ext>
            </a:extLst>
          </p:cNvPr>
          <p:cNvCxnSpPr>
            <a:stCxn id="146" idx="3"/>
            <a:endCxn id="148" idx="1"/>
          </p:cNvCxnSpPr>
          <p:nvPr/>
        </p:nvCxnSpPr>
        <p:spPr>
          <a:xfrm flipV="1">
            <a:off x="6644563" y="2330744"/>
            <a:ext cx="1024246" cy="542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4768560-5E85-6ADD-79E6-5F09EA75469F}"/>
              </a:ext>
            </a:extLst>
          </p:cNvPr>
          <p:cNvCxnSpPr>
            <a:cxnSpLocks/>
            <a:stCxn id="7" idx="3"/>
            <a:endCxn id="146" idx="1"/>
          </p:cNvCxnSpPr>
          <p:nvPr/>
        </p:nvCxnSpPr>
        <p:spPr>
          <a:xfrm flipV="1">
            <a:off x="5029719" y="2873519"/>
            <a:ext cx="216969" cy="281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78388297-E14E-BE84-669D-218F40F07BE8}"/>
              </a:ext>
            </a:extLst>
          </p:cNvPr>
          <p:cNvSpPr txBox="1"/>
          <p:nvPr/>
        </p:nvSpPr>
        <p:spPr>
          <a:xfrm>
            <a:off x="904479" y="1363578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Recycling</a:t>
            </a:r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6A6DA350-2F64-B2F7-23DA-6E57593E2D48}"/>
              </a:ext>
            </a:extLst>
          </p:cNvPr>
          <p:cNvCxnSpPr>
            <a:cxnSpLocks/>
            <a:stCxn id="207" idx="3"/>
            <a:endCxn id="6" idx="1"/>
          </p:cNvCxnSpPr>
          <p:nvPr/>
        </p:nvCxnSpPr>
        <p:spPr>
          <a:xfrm flipV="1">
            <a:off x="2302354" y="849888"/>
            <a:ext cx="1436821" cy="698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E9499AB7-31CA-972C-C5D4-F53E5C55ACD9}"/>
              </a:ext>
            </a:extLst>
          </p:cNvPr>
          <p:cNvCxnSpPr>
            <a:cxnSpLocks/>
            <a:stCxn id="207" idx="3"/>
            <a:endCxn id="252" idx="1"/>
          </p:cNvCxnSpPr>
          <p:nvPr/>
        </p:nvCxnSpPr>
        <p:spPr>
          <a:xfrm>
            <a:off x="2302354" y="1548244"/>
            <a:ext cx="1436821" cy="4461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8FDCC286-6D40-E87C-5F6D-85504B74B172}"/>
              </a:ext>
            </a:extLst>
          </p:cNvPr>
          <p:cNvSpPr txBox="1"/>
          <p:nvPr/>
        </p:nvSpPr>
        <p:spPr>
          <a:xfrm>
            <a:off x="3739175" y="5825415"/>
            <a:ext cx="139904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Dissolution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FF259CCE-A750-1188-DCC7-1C545A3B74F2}"/>
              </a:ext>
            </a:extLst>
          </p:cNvPr>
          <p:cNvSpPr txBox="1"/>
          <p:nvPr/>
        </p:nvSpPr>
        <p:spPr>
          <a:xfrm>
            <a:off x="954076" y="5913837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w.</a:t>
            </a:r>
            <a:r>
              <a:rPr lang="en-GB" dirty="0"/>
              <a:t>t = </a:t>
            </a:r>
            <a:r>
              <a:rPr lang="en-RU" dirty="0"/>
              <a:t>0.25*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A4C6C3B-D810-38F2-595E-D5A0EAA26E8D}"/>
              </a:ext>
            </a:extLst>
          </p:cNvPr>
          <p:cNvSpPr txBox="1"/>
          <p:nvPr/>
        </p:nvSpPr>
        <p:spPr>
          <a:xfrm>
            <a:off x="921787" y="3429000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w.</a:t>
            </a:r>
            <a:r>
              <a:rPr lang="en-GB" dirty="0"/>
              <a:t>t</a:t>
            </a:r>
            <a:r>
              <a:rPr lang="en-RU" dirty="0"/>
              <a:t> = 0.43*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85CF2B3-C82C-3C21-E370-641D313EC555}"/>
              </a:ext>
            </a:extLst>
          </p:cNvPr>
          <p:cNvSpPr txBox="1"/>
          <p:nvPr/>
        </p:nvSpPr>
        <p:spPr>
          <a:xfrm>
            <a:off x="3817429" y="295890"/>
            <a:ext cx="120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w.</a:t>
            </a:r>
            <a:r>
              <a:rPr lang="en-GB" dirty="0"/>
              <a:t>t</a:t>
            </a:r>
            <a:r>
              <a:rPr lang="en-RU" dirty="0"/>
              <a:t> = 0.2**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A6255FA9-3212-3838-67AE-B9CC6EC97D62}"/>
              </a:ext>
            </a:extLst>
          </p:cNvPr>
          <p:cNvSpPr txBox="1"/>
          <p:nvPr/>
        </p:nvSpPr>
        <p:spPr>
          <a:xfrm>
            <a:off x="10418162" y="6422117"/>
            <a:ext cx="1481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100" dirty="0"/>
              <a:t>* - Taken from graphs</a:t>
            </a:r>
          </a:p>
          <a:p>
            <a:r>
              <a:rPr lang="en-RU" sz="1100" dirty="0"/>
              <a:t>** - Approximation 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3F28CF12-0459-2BE6-89E8-F5786855C5DE}"/>
              </a:ext>
            </a:extLst>
          </p:cNvPr>
          <p:cNvSpPr txBox="1"/>
          <p:nvPr/>
        </p:nvSpPr>
        <p:spPr>
          <a:xfrm>
            <a:off x="898092" y="949365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w.</a:t>
            </a:r>
            <a:r>
              <a:rPr lang="en-GB" dirty="0"/>
              <a:t>t</a:t>
            </a:r>
            <a:r>
              <a:rPr lang="en-RU" dirty="0"/>
              <a:t> = 0,32*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06C89E2-2422-E8E0-2F63-B36481C41579}"/>
              </a:ext>
            </a:extLst>
          </p:cNvPr>
          <p:cNvSpPr txBox="1"/>
          <p:nvPr/>
        </p:nvSpPr>
        <p:spPr>
          <a:xfrm>
            <a:off x="3698771" y="2600573"/>
            <a:ext cx="133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w.</a:t>
            </a:r>
            <a:r>
              <a:rPr lang="en-GB" dirty="0"/>
              <a:t>t = </a:t>
            </a:r>
            <a:r>
              <a:rPr lang="en-RU" dirty="0"/>
              <a:t>0.10**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3084489A-4EBB-510A-4D4C-B87A11CAA5DD}"/>
              </a:ext>
            </a:extLst>
          </p:cNvPr>
          <p:cNvSpPr txBox="1"/>
          <p:nvPr/>
        </p:nvSpPr>
        <p:spPr>
          <a:xfrm>
            <a:off x="7656091" y="2907851"/>
            <a:ext cx="1776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100" dirty="0"/>
              <a:t>w.</a:t>
            </a:r>
            <a:r>
              <a:rPr lang="en-GB" sz="1100" dirty="0"/>
              <a:t>t = 0.71* x  0.1** = 0.073</a:t>
            </a:r>
            <a:endParaRPr lang="en-RU" sz="11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CF3F477-85F9-81E7-CD8F-1B224C3F5558}"/>
              </a:ext>
            </a:extLst>
          </p:cNvPr>
          <p:cNvSpPr txBox="1"/>
          <p:nvPr/>
        </p:nvSpPr>
        <p:spPr>
          <a:xfrm>
            <a:off x="7714601" y="377079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100" dirty="0"/>
              <a:t>w.</a:t>
            </a:r>
            <a:r>
              <a:rPr lang="en-GB" sz="1100" dirty="0"/>
              <a:t>t = 0.07* x 0.1**  = 0.007  </a:t>
            </a:r>
            <a:endParaRPr lang="en-RU" sz="1100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3D080F8-B197-493B-3459-C73365967627}"/>
              </a:ext>
            </a:extLst>
          </p:cNvPr>
          <p:cNvSpPr txBox="1"/>
          <p:nvPr/>
        </p:nvSpPr>
        <p:spPr>
          <a:xfrm>
            <a:off x="7668809" y="1068261"/>
            <a:ext cx="1776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100" dirty="0"/>
              <a:t>w.</a:t>
            </a:r>
            <a:r>
              <a:rPr lang="en-GB" sz="1100" dirty="0"/>
              <a:t>t = 0.12* x 0.1** = 0.012 </a:t>
            </a:r>
            <a:endParaRPr lang="en-RU" sz="1100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D43CE1FF-A506-765A-2817-20AC77217B34}"/>
              </a:ext>
            </a:extLst>
          </p:cNvPr>
          <p:cNvSpPr txBox="1"/>
          <p:nvPr/>
        </p:nvSpPr>
        <p:spPr>
          <a:xfrm>
            <a:off x="3698771" y="5389179"/>
            <a:ext cx="133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w.</a:t>
            </a:r>
            <a:r>
              <a:rPr lang="en-GB" dirty="0"/>
              <a:t>t = </a:t>
            </a:r>
            <a:r>
              <a:rPr lang="en-RU" dirty="0"/>
              <a:t>0.10**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25AC28E-3ADF-F7BF-27AC-602D2511FF27}"/>
              </a:ext>
            </a:extLst>
          </p:cNvPr>
          <p:cNvSpPr txBox="1"/>
          <p:nvPr/>
        </p:nvSpPr>
        <p:spPr>
          <a:xfrm>
            <a:off x="7714601" y="1879390"/>
            <a:ext cx="18405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100" dirty="0"/>
              <a:t>w.</a:t>
            </a:r>
            <a:r>
              <a:rPr lang="en-GB" sz="1100" dirty="0"/>
              <a:t>t = 0.02** x 0.1** = 0.002 </a:t>
            </a:r>
            <a:endParaRPr lang="en-RU" sz="1100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B89BF1D9-9945-470E-57E1-956D2FE2A773}"/>
              </a:ext>
            </a:extLst>
          </p:cNvPr>
          <p:cNvSpPr txBox="1"/>
          <p:nvPr/>
        </p:nvSpPr>
        <p:spPr>
          <a:xfrm>
            <a:off x="7714602" y="4674120"/>
            <a:ext cx="18405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100" dirty="0"/>
              <a:t>w.</a:t>
            </a:r>
            <a:r>
              <a:rPr lang="en-GB" sz="1100" dirty="0"/>
              <a:t>t = 0.08** x 0.1** = 0.008 </a:t>
            </a:r>
            <a:endParaRPr lang="en-RU" sz="1100" dirty="0"/>
          </a:p>
        </p:txBody>
      </p:sp>
    </p:spTree>
    <p:extLst>
      <p:ext uri="{BB962C8B-B14F-4D97-AF65-F5344CB8AC3E}">
        <p14:creationId xmlns:p14="http://schemas.microsoft.com/office/powerpoint/2010/main" val="3528460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16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PET Recycling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0" y="3154571"/>
            <a:ext cx="57806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639989" y="56881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732058" y="3076252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951907" y="5017351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986828" y="6109896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5613E-6137-E134-4790-C6EE4D58D3B0}"/>
              </a:ext>
            </a:extLst>
          </p:cNvPr>
          <p:cNvSpPr txBox="1"/>
          <p:nvPr/>
        </p:nvSpPr>
        <p:spPr>
          <a:xfrm>
            <a:off x="1090586" y="229621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Solvolysis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063089" y="3689848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E8F80-08D2-2E9F-97CF-8D7C3092E208}"/>
              </a:ext>
            </a:extLst>
          </p:cNvPr>
          <p:cNvSpPr txBox="1"/>
          <p:nvPr/>
        </p:nvSpPr>
        <p:spPr>
          <a:xfrm>
            <a:off x="2755014" y="148854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Glycolysis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BDA0D-AFAE-A731-AF43-65955C0947CB}"/>
              </a:ext>
            </a:extLst>
          </p:cNvPr>
          <p:cNvSpPr txBox="1"/>
          <p:nvPr/>
        </p:nvSpPr>
        <p:spPr>
          <a:xfrm>
            <a:off x="2775748" y="2268081"/>
            <a:ext cx="1502547" cy="369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Methanolysis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2670469" y="3363596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2730992" y="4153983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78068" y="753485"/>
            <a:ext cx="61921" cy="2585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578068" y="3260918"/>
            <a:ext cx="153990" cy="78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578068" y="3339237"/>
            <a:ext cx="373839" cy="1862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578068" y="3339237"/>
            <a:ext cx="408760" cy="2955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E131F9-4E78-A2BA-B9C9-A46078C9F578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1430996" y="2665542"/>
            <a:ext cx="358528" cy="410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430996" y="3445584"/>
            <a:ext cx="331031" cy="244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F6DB6F-1A70-DCC6-1E3A-28839FB3107B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2488461" y="1673212"/>
            <a:ext cx="266553" cy="807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E8C530-89FA-5554-A23B-84C417FC8C24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2488461" y="2452748"/>
            <a:ext cx="287287" cy="28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460964" y="3548262"/>
            <a:ext cx="209505" cy="326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6EC792C-C9C3-FCE3-AC40-CBF97C7D2F18}"/>
              </a:ext>
            </a:extLst>
          </p:cNvPr>
          <p:cNvSpPr/>
          <p:nvPr/>
        </p:nvSpPr>
        <p:spPr>
          <a:xfrm>
            <a:off x="2543560" y="124964"/>
            <a:ext cx="5156690" cy="1233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460964" y="3874514"/>
            <a:ext cx="270028" cy="602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787F-B495-8665-6608-74AD12217A25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2037864" y="741542"/>
            <a:ext cx="505696" cy="11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8E285A-D169-8AA2-038B-8BD4EEA9B6B6}"/>
              </a:ext>
            </a:extLst>
          </p:cNvPr>
          <p:cNvSpPr txBox="1"/>
          <p:nvPr/>
        </p:nvSpPr>
        <p:spPr>
          <a:xfrm>
            <a:off x="2597241" y="201685"/>
            <a:ext cx="102234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4E3F63-A368-8782-6EBE-9A020FC36EEE}"/>
              </a:ext>
            </a:extLst>
          </p:cNvPr>
          <p:cNvSpPr txBox="1"/>
          <p:nvPr/>
        </p:nvSpPr>
        <p:spPr>
          <a:xfrm>
            <a:off x="2670469" y="783089"/>
            <a:ext cx="116182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Compaction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9FC058-D5F0-3505-B861-30E1AA01315B}"/>
              </a:ext>
            </a:extLst>
          </p:cNvPr>
          <p:cNvSpPr txBox="1"/>
          <p:nvPr/>
        </p:nvSpPr>
        <p:spPr>
          <a:xfrm>
            <a:off x="3850669" y="310613"/>
            <a:ext cx="61607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Sorting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0D34A4-A8C8-579A-646D-41631676973C}"/>
              </a:ext>
            </a:extLst>
          </p:cNvPr>
          <p:cNvSpPr txBox="1"/>
          <p:nvPr/>
        </p:nvSpPr>
        <p:spPr>
          <a:xfrm>
            <a:off x="4745216" y="163753"/>
            <a:ext cx="116182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Reprocessing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322323-420E-2D4B-C655-B365B9C98939}"/>
              </a:ext>
            </a:extLst>
          </p:cNvPr>
          <p:cNvSpPr txBox="1"/>
          <p:nvPr/>
        </p:nvSpPr>
        <p:spPr>
          <a:xfrm>
            <a:off x="6305939" y="1052278"/>
            <a:ext cx="100159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Landfill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5D6ECF-022F-0D16-1BDA-73AF7BA5CBD5}"/>
              </a:ext>
            </a:extLst>
          </p:cNvPr>
          <p:cNvSpPr txBox="1"/>
          <p:nvPr/>
        </p:nvSpPr>
        <p:spPr>
          <a:xfrm>
            <a:off x="6029105" y="513410"/>
            <a:ext cx="1508511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Combustion + Energy recovery 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DA845D-E4FC-C343-BF2E-672B2A8F294A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>
            <a:off x="3108414" y="463295"/>
            <a:ext cx="142968" cy="31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7150DE8-6952-DC55-CB60-45F70088E4CC}"/>
              </a:ext>
            </a:extLst>
          </p:cNvPr>
          <p:cNvCxnSpPr>
            <a:cxnSpLocks/>
            <a:stCxn id="56" idx="0"/>
            <a:endCxn id="57" idx="1"/>
          </p:cNvCxnSpPr>
          <p:nvPr/>
        </p:nvCxnSpPr>
        <p:spPr>
          <a:xfrm flipV="1">
            <a:off x="3251382" y="441418"/>
            <a:ext cx="599287" cy="341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FD51BF1-5F81-3290-3003-354B82029057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 flipV="1">
            <a:off x="4466742" y="294558"/>
            <a:ext cx="278474" cy="1468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F0C61FF-C314-C059-A9BD-6B939FE81428}"/>
              </a:ext>
            </a:extLst>
          </p:cNvPr>
          <p:cNvSpPr/>
          <p:nvPr/>
        </p:nvSpPr>
        <p:spPr>
          <a:xfrm>
            <a:off x="5142775" y="1407914"/>
            <a:ext cx="4726592" cy="11631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AF78D06-7E1C-3326-7E12-E5406AC1C87A}"/>
              </a:ext>
            </a:extLst>
          </p:cNvPr>
          <p:cNvSpPr/>
          <p:nvPr/>
        </p:nvSpPr>
        <p:spPr>
          <a:xfrm>
            <a:off x="5119951" y="2713257"/>
            <a:ext cx="3564727" cy="8966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4F430BC-7BF0-BBC8-9467-BE90477667FA}"/>
              </a:ext>
            </a:extLst>
          </p:cNvPr>
          <p:cNvSpPr/>
          <p:nvPr/>
        </p:nvSpPr>
        <p:spPr>
          <a:xfrm>
            <a:off x="4689445" y="5292019"/>
            <a:ext cx="4996248" cy="1355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61F251C-15CE-B813-F062-61A98BB1CB5F}"/>
              </a:ext>
            </a:extLst>
          </p:cNvPr>
          <p:cNvSpPr txBox="1"/>
          <p:nvPr/>
        </p:nvSpPr>
        <p:spPr>
          <a:xfrm>
            <a:off x="6226479" y="1875016"/>
            <a:ext cx="126791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Depolymerisation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0C41B9A-E0FD-1B37-8ADF-DDB061D405C5}"/>
              </a:ext>
            </a:extLst>
          </p:cNvPr>
          <p:cNvSpPr txBox="1"/>
          <p:nvPr/>
        </p:nvSpPr>
        <p:spPr>
          <a:xfrm>
            <a:off x="6955092" y="2266254"/>
            <a:ext cx="102234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Fine filtration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457F115-5D6A-5B9A-6367-A43A3ABA1020}"/>
              </a:ext>
            </a:extLst>
          </p:cNvPr>
          <p:cNvSpPr txBox="1"/>
          <p:nvPr/>
        </p:nvSpPr>
        <p:spPr>
          <a:xfrm>
            <a:off x="7494398" y="1538835"/>
            <a:ext cx="127623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Repolymerisation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26CC94-5461-85C6-DD54-B6AC90E469F1}"/>
              </a:ext>
            </a:extLst>
          </p:cNvPr>
          <p:cNvSpPr txBox="1"/>
          <p:nvPr/>
        </p:nvSpPr>
        <p:spPr>
          <a:xfrm>
            <a:off x="8195370" y="2184815"/>
            <a:ext cx="77578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Spinning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F83404B-6EE1-EB4C-F6D0-CDCA1DFEA467}"/>
              </a:ext>
            </a:extLst>
          </p:cNvPr>
          <p:cNvSpPr txBox="1"/>
          <p:nvPr/>
        </p:nvSpPr>
        <p:spPr>
          <a:xfrm>
            <a:off x="8984413" y="1746001"/>
            <a:ext cx="775782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Finishing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084E9D7-C28A-AFDB-B192-F13CB1E43FDE}"/>
              </a:ext>
            </a:extLst>
          </p:cNvPr>
          <p:cNvSpPr txBox="1"/>
          <p:nvPr/>
        </p:nvSpPr>
        <p:spPr>
          <a:xfrm>
            <a:off x="5663431" y="1408030"/>
            <a:ext cx="1267919" cy="2616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Ethylene glycol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9A626FF-CB66-71E3-0F55-669AD1993360}"/>
              </a:ext>
            </a:extLst>
          </p:cNvPr>
          <p:cNvCxnSpPr>
            <a:stCxn id="102" idx="2"/>
            <a:endCxn id="97" idx="0"/>
          </p:cNvCxnSpPr>
          <p:nvPr/>
        </p:nvCxnSpPr>
        <p:spPr>
          <a:xfrm>
            <a:off x="6297391" y="1669640"/>
            <a:ext cx="563048" cy="205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22F47F0-9919-7E5A-9C96-3038471C6CB7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>
            <a:off x="6860439" y="2136626"/>
            <a:ext cx="605826" cy="129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01FB12F-4613-7BB8-E369-79E57A6B249E}"/>
              </a:ext>
            </a:extLst>
          </p:cNvPr>
          <p:cNvCxnSpPr>
            <a:cxnSpLocks/>
            <a:stCxn id="98" idx="0"/>
            <a:endCxn id="99" idx="2"/>
          </p:cNvCxnSpPr>
          <p:nvPr/>
        </p:nvCxnSpPr>
        <p:spPr>
          <a:xfrm flipV="1">
            <a:off x="7466265" y="1800445"/>
            <a:ext cx="666253" cy="465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D472D21-7C3A-F88A-33F3-61E0B139E82C}"/>
              </a:ext>
            </a:extLst>
          </p:cNvPr>
          <p:cNvCxnSpPr>
            <a:cxnSpLocks/>
            <a:stCxn id="99" idx="2"/>
            <a:endCxn id="100" idx="0"/>
          </p:cNvCxnSpPr>
          <p:nvPr/>
        </p:nvCxnSpPr>
        <p:spPr>
          <a:xfrm>
            <a:off x="8132518" y="1800445"/>
            <a:ext cx="450744" cy="384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18214A6-3904-5947-9F4B-E84F8523C241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8971153" y="1876806"/>
            <a:ext cx="13260" cy="438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AD43AEED-B1A8-4FE1-A784-B852D9993D60}"/>
              </a:ext>
            </a:extLst>
          </p:cNvPr>
          <p:cNvSpPr txBox="1"/>
          <p:nvPr/>
        </p:nvSpPr>
        <p:spPr>
          <a:xfrm>
            <a:off x="5179267" y="1930191"/>
            <a:ext cx="83957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7099C79-E052-705B-BDAE-6BE46B9ECD4A}"/>
              </a:ext>
            </a:extLst>
          </p:cNvPr>
          <p:cNvCxnSpPr>
            <a:stCxn id="149" idx="3"/>
            <a:endCxn id="97" idx="1"/>
          </p:cNvCxnSpPr>
          <p:nvPr/>
        </p:nvCxnSpPr>
        <p:spPr>
          <a:xfrm flipV="1">
            <a:off x="6018845" y="2005821"/>
            <a:ext cx="207634" cy="55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C19AFAF2-4A8F-EED0-D4FB-2F8FF3B6F9A3}"/>
              </a:ext>
            </a:extLst>
          </p:cNvPr>
          <p:cNvSpPr txBox="1"/>
          <p:nvPr/>
        </p:nvSpPr>
        <p:spPr>
          <a:xfrm>
            <a:off x="5243910" y="3077429"/>
            <a:ext cx="83957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EFB0171-8712-3FF3-CDA6-B3611AA46DBB}"/>
              </a:ext>
            </a:extLst>
          </p:cNvPr>
          <p:cNvSpPr txBox="1"/>
          <p:nvPr/>
        </p:nvSpPr>
        <p:spPr>
          <a:xfrm>
            <a:off x="6067875" y="2708552"/>
            <a:ext cx="759096" cy="2616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Methanol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E2E8429-C53B-A3C6-6C26-D880C065FAD4}"/>
              </a:ext>
            </a:extLst>
          </p:cNvPr>
          <p:cNvSpPr txBox="1"/>
          <p:nvPr/>
        </p:nvSpPr>
        <p:spPr>
          <a:xfrm>
            <a:off x="6543672" y="3046814"/>
            <a:ext cx="61607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Sorting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1531961-63B7-F19E-1D99-774FBFB1B1BC}"/>
              </a:ext>
            </a:extLst>
          </p:cNvPr>
          <p:cNvSpPr txBox="1"/>
          <p:nvPr/>
        </p:nvSpPr>
        <p:spPr>
          <a:xfrm>
            <a:off x="7253716" y="2773969"/>
            <a:ext cx="131463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Repolymerisation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23B9FBF-C205-73C4-A2A9-73CEB3B0016F}"/>
              </a:ext>
            </a:extLst>
          </p:cNvPr>
          <p:cNvSpPr txBox="1"/>
          <p:nvPr/>
        </p:nvSpPr>
        <p:spPr>
          <a:xfrm>
            <a:off x="7887333" y="3096291"/>
            <a:ext cx="61607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Sorting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FF3DD7A-B78D-662F-9FC6-023CCF4F8770}"/>
              </a:ext>
            </a:extLst>
          </p:cNvPr>
          <p:cNvCxnSpPr>
            <a:stCxn id="160" idx="3"/>
            <a:endCxn id="170" idx="1"/>
          </p:cNvCxnSpPr>
          <p:nvPr/>
        </p:nvCxnSpPr>
        <p:spPr>
          <a:xfrm flipV="1">
            <a:off x="6083488" y="3177619"/>
            <a:ext cx="460184" cy="30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D52279C5-FC32-5EFF-BE61-2E66923A654F}"/>
              </a:ext>
            </a:extLst>
          </p:cNvPr>
          <p:cNvCxnSpPr>
            <a:stCxn id="170" idx="3"/>
            <a:endCxn id="174" idx="1"/>
          </p:cNvCxnSpPr>
          <p:nvPr/>
        </p:nvCxnSpPr>
        <p:spPr>
          <a:xfrm flipV="1">
            <a:off x="7159745" y="2904774"/>
            <a:ext cx="93971" cy="2728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D6D29A36-F27B-684F-5D62-157D728F6873}"/>
              </a:ext>
            </a:extLst>
          </p:cNvPr>
          <p:cNvCxnSpPr>
            <a:cxnSpLocks/>
            <a:stCxn id="174" idx="2"/>
            <a:endCxn id="178" idx="0"/>
          </p:cNvCxnSpPr>
          <p:nvPr/>
        </p:nvCxnSpPr>
        <p:spPr>
          <a:xfrm>
            <a:off x="7911033" y="3035579"/>
            <a:ext cx="284337" cy="60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>
            <a:extLst>
              <a:ext uri="{FF2B5EF4-FFF2-40B4-BE49-F238E27FC236}">
                <a16:creationId xmlns:a16="http://schemas.microsoft.com/office/drawing/2014/main" id="{C43139A3-2119-4B49-4EB4-6A2D22A7A84F}"/>
              </a:ext>
            </a:extLst>
          </p:cNvPr>
          <p:cNvCxnSpPr>
            <a:stCxn id="178" idx="2"/>
            <a:endCxn id="160" idx="2"/>
          </p:cNvCxnSpPr>
          <p:nvPr/>
        </p:nvCxnSpPr>
        <p:spPr>
          <a:xfrm rot="5400000" flipH="1">
            <a:off x="6920104" y="2082635"/>
            <a:ext cx="18862" cy="2531671"/>
          </a:xfrm>
          <a:prstGeom prst="bentConnector3">
            <a:avLst>
              <a:gd name="adj1" fmla="val -6792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FF6C0EC-5A7D-2E9F-956D-64CB8F49C1C7}"/>
              </a:ext>
            </a:extLst>
          </p:cNvPr>
          <p:cNvCxnSpPr>
            <a:cxnSpLocks/>
            <a:stCxn id="169" idx="1"/>
            <a:endCxn id="160" idx="0"/>
          </p:cNvCxnSpPr>
          <p:nvPr/>
        </p:nvCxnSpPr>
        <p:spPr>
          <a:xfrm flipH="1">
            <a:off x="5663699" y="2839357"/>
            <a:ext cx="404176" cy="238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D78A16C7-B3E7-E4A1-0253-0FF1D150F179}"/>
              </a:ext>
            </a:extLst>
          </p:cNvPr>
          <p:cNvCxnSpPr>
            <a:stCxn id="97" idx="2"/>
            <a:endCxn id="149" idx="2"/>
          </p:cNvCxnSpPr>
          <p:nvPr/>
        </p:nvCxnSpPr>
        <p:spPr>
          <a:xfrm rot="5400000">
            <a:off x="6202161" y="1533522"/>
            <a:ext cx="55175" cy="1261383"/>
          </a:xfrm>
          <a:prstGeom prst="bentConnector3">
            <a:avLst>
              <a:gd name="adj1" fmla="val 5143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ADAF3E6C-13E3-B3C8-A4EB-1EA5EEA1F3C9}"/>
              </a:ext>
            </a:extLst>
          </p:cNvPr>
          <p:cNvCxnSpPr>
            <a:cxnSpLocks/>
            <a:stCxn id="12" idx="3"/>
            <a:endCxn id="84" idx="1"/>
          </p:cNvCxnSpPr>
          <p:nvPr/>
        </p:nvCxnSpPr>
        <p:spPr>
          <a:xfrm>
            <a:off x="4152889" y="1673212"/>
            <a:ext cx="989886" cy="316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6EB50327-82D2-5119-D944-9FE49A432046}"/>
              </a:ext>
            </a:extLst>
          </p:cNvPr>
          <p:cNvCxnSpPr>
            <a:cxnSpLocks/>
            <a:stCxn id="13" idx="3"/>
            <a:endCxn id="85" idx="1"/>
          </p:cNvCxnSpPr>
          <p:nvPr/>
        </p:nvCxnSpPr>
        <p:spPr>
          <a:xfrm>
            <a:off x="4278295" y="2452748"/>
            <a:ext cx="841656" cy="708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5" idx="3"/>
            <a:endCxn id="86" idx="1"/>
          </p:cNvCxnSpPr>
          <p:nvPr/>
        </p:nvCxnSpPr>
        <p:spPr>
          <a:xfrm>
            <a:off x="4307327" y="4477149"/>
            <a:ext cx="382118" cy="1492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4E88AD69-3CA5-7B7B-8535-4CA350666C3B}"/>
              </a:ext>
            </a:extLst>
          </p:cNvPr>
          <p:cNvCxnSpPr>
            <a:cxnSpLocks/>
            <a:stCxn id="59" idx="3"/>
            <a:endCxn id="244" idx="1"/>
          </p:cNvCxnSpPr>
          <p:nvPr/>
        </p:nvCxnSpPr>
        <p:spPr>
          <a:xfrm>
            <a:off x="5907041" y="294558"/>
            <a:ext cx="1924584" cy="5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957BF971-0A08-808D-1F67-B8362B64040C}"/>
              </a:ext>
            </a:extLst>
          </p:cNvPr>
          <p:cNvCxnSpPr>
            <a:cxnSpLocks/>
            <a:stCxn id="101" idx="3"/>
            <a:endCxn id="245" idx="1"/>
          </p:cNvCxnSpPr>
          <p:nvPr/>
        </p:nvCxnSpPr>
        <p:spPr>
          <a:xfrm flipV="1">
            <a:off x="9760195" y="1857239"/>
            <a:ext cx="271500" cy="19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82E5C4D9-3F59-1943-A862-E712D927F304}"/>
              </a:ext>
            </a:extLst>
          </p:cNvPr>
          <p:cNvCxnSpPr>
            <a:cxnSpLocks/>
            <a:stCxn id="178" idx="3"/>
            <a:endCxn id="246" idx="1"/>
          </p:cNvCxnSpPr>
          <p:nvPr/>
        </p:nvCxnSpPr>
        <p:spPr>
          <a:xfrm flipV="1">
            <a:off x="8503406" y="3223498"/>
            <a:ext cx="364376" cy="3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95B5B1-CEE4-E329-4067-81F62D5BD197}"/>
              </a:ext>
            </a:extLst>
          </p:cNvPr>
          <p:cNvSpPr txBox="1"/>
          <p:nvPr/>
        </p:nvSpPr>
        <p:spPr>
          <a:xfrm>
            <a:off x="4784442" y="5495822"/>
            <a:ext cx="889151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C4327D-D246-A352-E90A-27F3B16C7686}"/>
              </a:ext>
            </a:extLst>
          </p:cNvPr>
          <p:cNvSpPr txBox="1"/>
          <p:nvPr/>
        </p:nvSpPr>
        <p:spPr>
          <a:xfrm>
            <a:off x="4792772" y="6039885"/>
            <a:ext cx="94976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Compaction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B72B60-3299-9EE4-ECAC-CF8DBB5E1171}"/>
              </a:ext>
            </a:extLst>
          </p:cNvPr>
          <p:cNvSpPr txBox="1"/>
          <p:nvPr/>
        </p:nvSpPr>
        <p:spPr>
          <a:xfrm>
            <a:off x="5960617" y="6378147"/>
            <a:ext cx="94976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Treatment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249904-9DA1-EE0A-9477-D077B7267B0E}"/>
              </a:ext>
            </a:extLst>
          </p:cNvPr>
          <p:cNvSpPr txBox="1"/>
          <p:nvPr/>
        </p:nvSpPr>
        <p:spPr>
          <a:xfrm>
            <a:off x="5960617" y="5411873"/>
            <a:ext cx="61081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Sorting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6AA8CF-03B5-41C7-157E-A700A23A7F1A}"/>
              </a:ext>
            </a:extLst>
          </p:cNvPr>
          <p:cNvSpPr txBox="1"/>
          <p:nvPr/>
        </p:nvSpPr>
        <p:spPr>
          <a:xfrm>
            <a:off x="7052700" y="6346092"/>
            <a:ext cx="113220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Hydrogenation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B1B09-15A5-87BE-E3B3-6A8A07490BB5}"/>
              </a:ext>
            </a:extLst>
          </p:cNvPr>
          <p:cNvSpPr txBox="1"/>
          <p:nvPr/>
        </p:nvSpPr>
        <p:spPr>
          <a:xfrm>
            <a:off x="8583934" y="6112122"/>
            <a:ext cx="99112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Combustion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3D009-7AB4-E55C-425F-7A07A1596A78}"/>
              </a:ext>
            </a:extLst>
          </p:cNvPr>
          <p:cNvSpPr txBox="1"/>
          <p:nvPr/>
        </p:nvSpPr>
        <p:spPr>
          <a:xfrm>
            <a:off x="8571071" y="5664041"/>
            <a:ext cx="686050" cy="2716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Landfill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C1D262-A9E0-144B-AB37-74C03802A5E9}"/>
              </a:ext>
            </a:extLst>
          </p:cNvPr>
          <p:cNvSpPr txBox="1"/>
          <p:nvPr/>
        </p:nvSpPr>
        <p:spPr>
          <a:xfrm>
            <a:off x="7112963" y="5345859"/>
            <a:ext cx="110334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Reprocessing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69A2F9-908B-F382-F2BE-2BA1381A43F7}"/>
              </a:ext>
            </a:extLst>
          </p:cNvPr>
          <p:cNvSpPr txBox="1"/>
          <p:nvPr/>
        </p:nvSpPr>
        <p:spPr>
          <a:xfrm>
            <a:off x="6910382" y="5737695"/>
            <a:ext cx="1508511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Combustion + Energy recovery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744BBC-BBDE-E8FA-1027-DED3FE1DC79E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8216311" y="5476664"/>
            <a:ext cx="13825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0CFBF5-4A0D-C083-F8E9-3C81792365E0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5229018" y="5757432"/>
            <a:ext cx="38637" cy="282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A547E39-1586-D45B-2651-CA1AB2E900DF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 flipV="1">
            <a:off x="5742537" y="5542678"/>
            <a:ext cx="218080" cy="628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507B4F-F2A0-EB01-16E6-96F6A9B12C80}"/>
              </a:ext>
            </a:extLst>
          </p:cNvPr>
          <p:cNvCxnSpPr>
            <a:endCxn id="20" idx="1"/>
          </p:cNvCxnSpPr>
          <p:nvPr/>
        </p:nvCxnSpPr>
        <p:spPr>
          <a:xfrm>
            <a:off x="5767522" y="6125539"/>
            <a:ext cx="193095" cy="383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BCF956F-A8E9-7F96-04B1-CB5AB3749BD3}"/>
              </a:ext>
            </a:extLst>
          </p:cNvPr>
          <p:cNvCxnSpPr>
            <a:stCxn id="22" idx="3"/>
            <a:endCxn id="40" idx="1"/>
          </p:cNvCxnSpPr>
          <p:nvPr/>
        </p:nvCxnSpPr>
        <p:spPr>
          <a:xfrm flipV="1">
            <a:off x="6571436" y="5476664"/>
            <a:ext cx="541527" cy="66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B5578A7-CF20-29BA-0335-B55CD695CA3C}"/>
              </a:ext>
            </a:extLst>
          </p:cNvPr>
          <p:cNvCxnSpPr>
            <a:stCxn id="22" idx="3"/>
            <a:endCxn id="42" idx="1"/>
          </p:cNvCxnSpPr>
          <p:nvPr/>
        </p:nvCxnSpPr>
        <p:spPr>
          <a:xfrm>
            <a:off x="6571436" y="5542678"/>
            <a:ext cx="338946" cy="410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F06C66-9386-9E7E-A395-2AA4EFEC58C8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>
            <a:off x="7664637" y="5607469"/>
            <a:ext cx="1" cy="130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AC79CB-9FA9-F299-7696-1E23BFCBB509}"/>
              </a:ext>
            </a:extLst>
          </p:cNvPr>
          <p:cNvCxnSpPr>
            <a:cxnSpLocks/>
            <a:stCxn id="42" idx="3"/>
            <a:endCxn id="30" idx="1"/>
          </p:cNvCxnSpPr>
          <p:nvPr/>
        </p:nvCxnSpPr>
        <p:spPr>
          <a:xfrm flipV="1">
            <a:off x="8418893" y="5799855"/>
            <a:ext cx="152178" cy="153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7815750-5703-6B4A-2EFF-4B404E28F9F6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6910382" y="6476897"/>
            <a:ext cx="142318" cy="32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9BE4326-02C7-1D7A-4AA4-70A21E3CCC22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V="1">
            <a:off x="8184900" y="6242927"/>
            <a:ext cx="399034" cy="233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ECB798-F1B6-FC0E-F234-CB89F5A649D8}"/>
              </a:ext>
            </a:extLst>
          </p:cNvPr>
          <p:cNvCxnSpPr>
            <a:cxnSpLocks/>
            <a:stCxn id="28" idx="0"/>
            <a:endCxn id="30" idx="2"/>
          </p:cNvCxnSpPr>
          <p:nvPr/>
        </p:nvCxnSpPr>
        <p:spPr>
          <a:xfrm flipH="1" flipV="1">
            <a:off x="8914096" y="5935668"/>
            <a:ext cx="165403" cy="176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351813-BEFD-F773-E36F-D01E86FD9A4B}"/>
              </a:ext>
            </a:extLst>
          </p:cNvPr>
          <p:cNvCxnSpPr>
            <a:cxnSpLocks/>
          </p:cNvCxnSpPr>
          <p:nvPr/>
        </p:nvCxnSpPr>
        <p:spPr>
          <a:xfrm>
            <a:off x="8181554" y="6492924"/>
            <a:ext cx="12304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A82A383-5C5B-3862-5025-BCD8EB25EFD1}"/>
              </a:ext>
            </a:extLst>
          </p:cNvPr>
          <p:cNvSpPr/>
          <p:nvPr/>
        </p:nvSpPr>
        <p:spPr>
          <a:xfrm>
            <a:off x="5090669" y="3724303"/>
            <a:ext cx="4996248" cy="1355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37B00BA-70D9-30D5-6DEE-318B3D481289}"/>
              </a:ext>
            </a:extLst>
          </p:cNvPr>
          <p:cNvCxnSpPr>
            <a:cxnSpLocks/>
            <a:stCxn id="14" idx="3"/>
            <a:endCxn id="113" idx="1"/>
          </p:cNvCxnSpPr>
          <p:nvPr/>
        </p:nvCxnSpPr>
        <p:spPr>
          <a:xfrm>
            <a:off x="3773839" y="3548262"/>
            <a:ext cx="1316830" cy="853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C6800CA9-5972-2860-7D94-5AD4C63CABAC}"/>
              </a:ext>
            </a:extLst>
          </p:cNvPr>
          <p:cNvSpPr txBox="1"/>
          <p:nvPr/>
        </p:nvSpPr>
        <p:spPr>
          <a:xfrm>
            <a:off x="5185666" y="3928106"/>
            <a:ext cx="889151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B4B790F-E67E-BBFA-E27B-77EF616EFFFF}"/>
              </a:ext>
            </a:extLst>
          </p:cNvPr>
          <p:cNvSpPr txBox="1"/>
          <p:nvPr/>
        </p:nvSpPr>
        <p:spPr>
          <a:xfrm>
            <a:off x="5193996" y="4472169"/>
            <a:ext cx="94976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Compaction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78F9C-A758-385D-2B39-5C7EF8065383}"/>
              </a:ext>
            </a:extLst>
          </p:cNvPr>
          <p:cNvSpPr txBox="1"/>
          <p:nvPr/>
        </p:nvSpPr>
        <p:spPr>
          <a:xfrm>
            <a:off x="6361841" y="4810431"/>
            <a:ext cx="94976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Treatment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D0580F-826C-C75F-D3FA-462A111E9D02}"/>
              </a:ext>
            </a:extLst>
          </p:cNvPr>
          <p:cNvSpPr txBox="1"/>
          <p:nvPr/>
        </p:nvSpPr>
        <p:spPr>
          <a:xfrm>
            <a:off x="6361841" y="3844157"/>
            <a:ext cx="61081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Sorting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037358B-DB12-B15D-49FA-3AD77E1C13D6}"/>
              </a:ext>
            </a:extLst>
          </p:cNvPr>
          <p:cNvSpPr txBox="1"/>
          <p:nvPr/>
        </p:nvSpPr>
        <p:spPr>
          <a:xfrm>
            <a:off x="7453924" y="4778376"/>
            <a:ext cx="779472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Pyrolysis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9A7E8E5-571D-5EBE-A50C-4B180D1A8BEB}"/>
              </a:ext>
            </a:extLst>
          </p:cNvPr>
          <p:cNvSpPr txBox="1"/>
          <p:nvPr/>
        </p:nvSpPr>
        <p:spPr>
          <a:xfrm>
            <a:off x="8985158" y="4544406"/>
            <a:ext cx="99112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Combustion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6AB4D88-FCCE-4BEB-5240-BF3CA9D2C7AD}"/>
              </a:ext>
            </a:extLst>
          </p:cNvPr>
          <p:cNvSpPr txBox="1"/>
          <p:nvPr/>
        </p:nvSpPr>
        <p:spPr>
          <a:xfrm>
            <a:off x="8972295" y="4096325"/>
            <a:ext cx="686050" cy="2716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Landfill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02806D8-09BE-D9E6-9D73-210B42E387E2}"/>
              </a:ext>
            </a:extLst>
          </p:cNvPr>
          <p:cNvSpPr txBox="1"/>
          <p:nvPr/>
        </p:nvSpPr>
        <p:spPr>
          <a:xfrm>
            <a:off x="7514187" y="3778143"/>
            <a:ext cx="110334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Reprocessing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E176DE1-1BDF-A545-ADA5-A91C2BCC9135}"/>
              </a:ext>
            </a:extLst>
          </p:cNvPr>
          <p:cNvSpPr txBox="1"/>
          <p:nvPr/>
        </p:nvSpPr>
        <p:spPr>
          <a:xfrm>
            <a:off x="7311606" y="4169979"/>
            <a:ext cx="1508511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Combustion + Energy recovery 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B47588F-AE08-BB8A-C748-FEB7DDDEAC79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8617535" y="3899696"/>
            <a:ext cx="1219134" cy="9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B4B891B-958B-94FB-5C83-AC952F30B15A}"/>
              </a:ext>
            </a:extLst>
          </p:cNvPr>
          <p:cNvCxnSpPr>
            <a:stCxn id="115" idx="2"/>
            <a:endCxn id="116" idx="0"/>
          </p:cNvCxnSpPr>
          <p:nvPr/>
        </p:nvCxnSpPr>
        <p:spPr>
          <a:xfrm>
            <a:off x="5630242" y="4189716"/>
            <a:ext cx="38637" cy="282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70733D2-D2E2-7078-E23C-4559D5F0A6D0}"/>
              </a:ext>
            </a:extLst>
          </p:cNvPr>
          <p:cNvCxnSpPr>
            <a:stCxn id="116" idx="3"/>
            <a:endCxn id="118" idx="1"/>
          </p:cNvCxnSpPr>
          <p:nvPr/>
        </p:nvCxnSpPr>
        <p:spPr>
          <a:xfrm flipV="1">
            <a:off x="6143761" y="3974962"/>
            <a:ext cx="218080" cy="628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F1ABC97-6EA9-03E9-5DD9-753AAC5CFCED}"/>
              </a:ext>
            </a:extLst>
          </p:cNvPr>
          <p:cNvCxnSpPr>
            <a:endCxn id="117" idx="1"/>
          </p:cNvCxnSpPr>
          <p:nvPr/>
        </p:nvCxnSpPr>
        <p:spPr>
          <a:xfrm>
            <a:off x="6168746" y="4557823"/>
            <a:ext cx="193095" cy="383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24246BC-5EEA-ECF4-59E4-5FF95E16725B}"/>
              </a:ext>
            </a:extLst>
          </p:cNvPr>
          <p:cNvCxnSpPr>
            <a:stCxn id="118" idx="3"/>
            <a:endCxn id="122" idx="1"/>
          </p:cNvCxnSpPr>
          <p:nvPr/>
        </p:nvCxnSpPr>
        <p:spPr>
          <a:xfrm flipV="1">
            <a:off x="6972660" y="3908948"/>
            <a:ext cx="541527" cy="66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FB9E8C5-B700-FACE-EE58-1DEEA9391E8F}"/>
              </a:ext>
            </a:extLst>
          </p:cNvPr>
          <p:cNvCxnSpPr>
            <a:stCxn id="118" idx="3"/>
            <a:endCxn id="123" idx="1"/>
          </p:cNvCxnSpPr>
          <p:nvPr/>
        </p:nvCxnSpPr>
        <p:spPr>
          <a:xfrm>
            <a:off x="6972660" y="3974962"/>
            <a:ext cx="338946" cy="410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32205F9-7F29-3B7D-CD7A-9EF6B7FC35F5}"/>
              </a:ext>
            </a:extLst>
          </p:cNvPr>
          <p:cNvCxnSpPr>
            <a:stCxn id="122" idx="2"/>
            <a:endCxn id="123" idx="0"/>
          </p:cNvCxnSpPr>
          <p:nvPr/>
        </p:nvCxnSpPr>
        <p:spPr>
          <a:xfrm>
            <a:off x="8065861" y="4039753"/>
            <a:ext cx="1" cy="130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62E867B6-885D-972E-1D97-07A8EC5BEC91}"/>
              </a:ext>
            </a:extLst>
          </p:cNvPr>
          <p:cNvCxnSpPr>
            <a:cxnSpLocks/>
            <a:stCxn id="123" idx="3"/>
            <a:endCxn id="121" idx="1"/>
          </p:cNvCxnSpPr>
          <p:nvPr/>
        </p:nvCxnSpPr>
        <p:spPr>
          <a:xfrm flipV="1">
            <a:off x="8820117" y="4232139"/>
            <a:ext cx="152178" cy="153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ABF5669-4470-99F6-7C1B-43C172E41575}"/>
              </a:ext>
            </a:extLst>
          </p:cNvPr>
          <p:cNvCxnSpPr>
            <a:cxnSpLocks/>
            <a:stCxn id="117" idx="3"/>
            <a:endCxn id="119" idx="1"/>
          </p:cNvCxnSpPr>
          <p:nvPr/>
        </p:nvCxnSpPr>
        <p:spPr>
          <a:xfrm flipV="1">
            <a:off x="7311606" y="4909181"/>
            <a:ext cx="142318" cy="32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F4DBA51-DDF6-D48E-425C-FD2A1A9A4D86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 flipV="1">
            <a:off x="8233396" y="4675211"/>
            <a:ext cx="751762" cy="233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4B7BB5C-47F4-9194-4690-E1079948D2A5}"/>
              </a:ext>
            </a:extLst>
          </p:cNvPr>
          <p:cNvCxnSpPr>
            <a:cxnSpLocks/>
            <a:stCxn id="120" idx="0"/>
            <a:endCxn id="121" idx="2"/>
          </p:cNvCxnSpPr>
          <p:nvPr/>
        </p:nvCxnSpPr>
        <p:spPr>
          <a:xfrm flipH="1" flipV="1">
            <a:off x="9315320" y="4367952"/>
            <a:ext cx="165403" cy="176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2353421-00F7-1463-FD59-1C5AF459C04C}"/>
              </a:ext>
            </a:extLst>
          </p:cNvPr>
          <p:cNvCxnSpPr>
            <a:cxnSpLocks/>
            <a:stCxn id="119" idx="3"/>
          </p:cNvCxnSpPr>
          <p:nvPr/>
        </p:nvCxnSpPr>
        <p:spPr>
          <a:xfrm>
            <a:off x="8233396" y="4909181"/>
            <a:ext cx="1515288" cy="14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21440763-D567-A488-DA9F-1D4DFBE10B2C}"/>
              </a:ext>
            </a:extLst>
          </p:cNvPr>
          <p:cNvCxnSpPr>
            <a:stCxn id="57" idx="2"/>
            <a:endCxn id="61" idx="1"/>
          </p:cNvCxnSpPr>
          <p:nvPr/>
        </p:nvCxnSpPr>
        <p:spPr>
          <a:xfrm rot="16200000" flipH="1">
            <a:off x="5015590" y="-284662"/>
            <a:ext cx="156631" cy="18703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CB6F0530-C779-9307-EF5C-ED435535639C}"/>
              </a:ext>
            </a:extLst>
          </p:cNvPr>
          <p:cNvCxnSpPr>
            <a:cxnSpLocks/>
            <a:stCxn id="57" idx="2"/>
            <a:endCxn id="60" idx="1"/>
          </p:cNvCxnSpPr>
          <p:nvPr/>
        </p:nvCxnSpPr>
        <p:spPr>
          <a:xfrm rot="16200000" flipH="1">
            <a:off x="4926892" y="-195964"/>
            <a:ext cx="610860" cy="2147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E2450FB5-3C69-C24D-20F1-5E9A0989F044}"/>
              </a:ext>
            </a:extLst>
          </p:cNvPr>
          <p:cNvCxnSpPr>
            <a:stCxn id="59" idx="2"/>
            <a:endCxn id="61" idx="1"/>
          </p:cNvCxnSpPr>
          <p:nvPr/>
        </p:nvCxnSpPr>
        <p:spPr>
          <a:xfrm rot="16200000" flipH="1">
            <a:off x="5525872" y="225620"/>
            <a:ext cx="303491" cy="7029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784165A0-C24D-EE34-A02B-9B1AAF0212CB}"/>
              </a:ext>
            </a:extLst>
          </p:cNvPr>
          <p:cNvCxnSpPr>
            <a:cxnSpLocks/>
            <a:stCxn id="59" idx="2"/>
            <a:endCxn id="60" idx="1"/>
          </p:cNvCxnSpPr>
          <p:nvPr/>
        </p:nvCxnSpPr>
        <p:spPr>
          <a:xfrm rot="16200000" flipH="1">
            <a:off x="5437174" y="314318"/>
            <a:ext cx="757720" cy="97981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63165B9F-EEE3-95CB-2BD0-B0F66C012113}"/>
              </a:ext>
            </a:extLst>
          </p:cNvPr>
          <p:cNvSpPr txBox="1"/>
          <p:nvPr/>
        </p:nvSpPr>
        <p:spPr>
          <a:xfrm>
            <a:off x="7831625" y="23110"/>
            <a:ext cx="1502218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</a:t>
            </a:r>
          </a:p>
          <a:p>
            <a:r>
              <a:rPr lang="en-RU" sz="1000" dirty="0"/>
              <a:t>kgCO2-eq /1 ton  = 660 </a:t>
            </a:r>
          </a:p>
          <a:p>
            <a:r>
              <a:rPr lang="en-RU" sz="1000" dirty="0"/>
              <a:t>MJ  / 1 ton = 11300 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4D622A2-BC60-B0C6-6F15-63EAC6DFCA22}"/>
              </a:ext>
            </a:extLst>
          </p:cNvPr>
          <p:cNvSpPr txBox="1"/>
          <p:nvPr/>
        </p:nvSpPr>
        <p:spPr>
          <a:xfrm>
            <a:off x="10031695" y="1580240"/>
            <a:ext cx="1555336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0.0125</a:t>
            </a:r>
          </a:p>
          <a:p>
            <a:r>
              <a:rPr lang="en-GB" sz="1000" dirty="0"/>
              <a:t>kg </a:t>
            </a:r>
            <a:r>
              <a:rPr lang="en-RU" sz="1000" dirty="0"/>
              <a:t>CO2-eq/ 1ton = 2590</a:t>
            </a:r>
          </a:p>
          <a:p>
            <a:r>
              <a:rPr lang="en-RU" sz="1000" dirty="0"/>
              <a:t>MJ /1 ton  = 39000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D4447DA-ADDA-6105-40E0-D088E21D9501}"/>
              </a:ext>
            </a:extLst>
          </p:cNvPr>
          <p:cNvSpPr txBox="1"/>
          <p:nvPr/>
        </p:nvSpPr>
        <p:spPr>
          <a:xfrm>
            <a:off x="8867782" y="2946499"/>
            <a:ext cx="1583755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=0.0029</a:t>
            </a:r>
          </a:p>
          <a:p>
            <a:r>
              <a:rPr lang="en-GB" sz="1000" dirty="0"/>
              <a:t>kg </a:t>
            </a:r>
            <a:r>
              <a:rPr lang="en-RU" sz="1000" dirty="0"/>
              <a:t>CO2-eq /1 ton = 3080</a:t>
            </a:r>
          </a:p>
          <a:p>
            <a:r>
              <a:rPr lang="en-RU" sz="1000" dirty="0"/>
              <a:t>MJ / 1 ton  = 51000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C95DF6C-6902-A1BB-759F-7650E61ACB58}"/>
              </a:ext>
            </a:extLst>
          </p:cNvPr>
          <p:cNvSpPr txBox="1"/>
          <p:nvPr/>
        </p:nvSpPr>
        <p:spPr>
          <a:xfrm>
            <a:off x="10187156" y="4088738"/>
            <a:ext cx="1521772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=0.083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1700</a:t>
            </a:r>
          </a:p>
          <a:p>
            <a:r>
              <a:rPr lang="en-RU" sz="1000" dirty="0"/>
              <a:t>MJ / ton = 12140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14BA4F3-2073-798C-637E-3D91B53DEB25}"/>
              </a:ext>
            </a:extLst>
          </p:cNvPr>
          <p:cNvSpPr txBox="1"/>
          <p:nvPr/>
        </p:nvSpPr>
        <p:spPr>
          <a:xfrm>
            <a:off x="9954704" y="5664041"/>
            <a:ext cx="1430734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0.018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2020 </a:t>
            </a:r>
          </a:p>
          <a:p>
            <a:r>
              <a:rPr lang="en-RU" sz="1000" dirty="0"/>
              <a:t>MJ / ton = -11400 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A7298A9-6A2C-B4DC-8A08-F0143A230218}"/>
              </a:ext>
            </a:extLst>
          </p:cNvPr>
          <p:cNvSpPr txBox="1"/>
          <p:nvPr/>
        </p:nvSpPr>
        <p:spPr>
          <a:xfrm>
            <a:off x="2472532" y="4920996"/>
            <a:ext cx="1465151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0.43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7300</a:t>
            </a:r>
          </a:p>
          <a:p>
            <a:r>
              <a:rPr lang="en-RU" sz="1000" dirty="0"/>
              <a:t>MJ / ton = 6450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CD23569-2205-0DC4-C949-FCBC2D959B9F}"/>
              </a:ext>
            </a:extLst>
          </p:cNvPr>
          <p:cNvSpPr txBox="1"/>
          <p:nvPr/>
        </p:nvSpPr>
        <p:spPr>
          <a:xfrm>
            <a:off x="2251176" y="5981553"/>
            <a:ext cx="1477049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0.25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5300 </a:t>
            </a:r>
          </a:p>
          <a:p>
            <a:r>
              <a:rPr lang="en-RU" sz="1000" dirty="0"/>
              <a:t>MJ / ton = 51590 </a:t>
            </a:r>
          </a:p>
        </p:txBody>
      </p: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176B188E-D00F-90A4-063C-30596009B75C}"/>
              </a:ext>
            </a:extLst>
          </p:cNvPr>
          <p:cNvCxnSpPr>
            <a:cxnSpLocks/>
            <a:stCxn id="8" idx="3"/>
            <a:endCxn id="249" idx="1"/>
          </p:cNvCxnSpPr>
          <p:nvPr/>
        </p:nvCxnSpPr>
        <p:spPr>
          <a:xfrm flipV="1">
            <a:off x="2349782" y="5197995"/>
            <a:ext cx="122750" cy="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BB062727-7644-D3AD-0863-B89D46B7446B}"/>
              </a:ext>
            </a:extLst>
          </p:cNvPr>
          <p:cNvCxnSpPr>
            <a:cxnSpLocks/>
            <a:stCxn id="9" idx="3"/>
            <a:endCxn id="250" idx="1"/>
          </p:cNvCxnSpPr>
          <p:nvPr/>
        </p:nvCxnSpPr>
        <p:spPr>
          <a:xfrm flipV="1">
            <a:off x="2037864" y="6258552"/>
            <a:ext cx="213312" cy="36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61525DD1-4989-D467-F8F2-D51ED86B5F6C}"/>
              </a:ext>
            </a:extLst>
          </p:cNvPr>
          <p:cNvSpPr txBox="1"/>
          <p:nvPr/>
        </p:nvSpPr>
        <p:spPr>
          <a:xfrm>
            <a:off x="10488524" y="2758337"/>
            <a:ext cx="1703476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000" b="1" dirty="0"/>
              <a:t>k</a:t>
            </a:r>
            <a:r>
              <a:rPr lang="en-RU" sz="1000" b="1" dirty="0"/>
              <a:t>g CO2-eq/ ton = 4814.767</a:t>
            </a:r>
          </a:p>
          <a:p>
            <a:r>
              <a:rPr lang="en-RU" sz="1000" b="1" dirty="0"/>
              <a:t>MJ / ton =  19368.82</a:t>
            </a:r>
          </a:p>
        </p:txBody>
      </p:sp>
      <p:cxnSp>
        <p:nvCxnSpPr>
          <p:cNvPr id="331" name="Elbow Connector 330">
            <a:extLst>
              <a:ext uri="{FF2B5EF4-FFF2-40B4-BE49-F238E27FC236}">
                <a16:creationId xmlns:a16="http://schemas.microsoft.com/office/drawing/2014/main" id="{D40B6E57-5C73-2A99-8C9B-32D2B532E69D}"/>
              </a:ext>
            </a:extLst>
          </p:cNvPr>
          <p:cNvCxnSpPr>
            <a:cxnSpLocks/>
            <a:stCxn id="244" idx="3"/>
            <a:endCxn id="320" idx="3"/>
          </p:cNvCxnSpPr>
          <p:nvPr/>
        </p:nvCxnSpPr>
        <p:spPr>
          <a:xfrm>
            <a:off x="9333843" y="300109"/>
            <a:ext cx="2858157" cy="2658283"/>
          </a:xfrm>
          <a:prstGeom prst="bentConnector3">
            <a:avLst>
              <a:gd name="adj1" fmla="val 973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Elbow Connector 332">
            <a:extLst>
              <a:ext uri="{FF2B5EF4-FFF2-40B4-BE49-F238E27FC236}">
                <a16:creationId xmlns:a16="http://schemas.microsoft.com/office/drawing/2014/main" id="{F8E94FAA-AC50-92A8-5808-F34600AA322C}"/>
              </a:ext>
            </a:extLst>
          </p:cNvPr>
          <p:cNvCxnSpPr>
            <a:cxnSpLocks/>
            <a:stCxn id="245" idx="3"/>
          </p:cNvCxnSpPr>
          <p:nvPr/>
        </p:nvCxnSpPr>
        <p:spPr>
          <a:xfrm flipH="1">
            <a:off x="11548802" y="1857239"/>
            <a:ext cx="38229" cy="910882"/>
          </a:xfrm>
          <a:prstGeom prst="bentConnector4">
            <a:avLst>
              <a:gd name="adj1" fmla="val -597975"/>
              <a:gd name="adj2" fmla="val 652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>
            <a:extLst>
              <a:ext uri="{FF2B5EF4-FFF2-40B4-BE49-F238E27FC236}">
                <a16:creationId xmlns:a16="http://schemas.microsoft.com/office/drawing/2014/main" id="{2CDB7B95-E615-D1C7-A296-AE7A4D77F6AA}"/>
              </a:ext>
            </a:extLst>
          </p:cNvPr>
          <p:cNvCxnSpPr>
            <a:cxnSpLocks/>
            <a:stCxn id="246" idx="3"/>
            <a:endCxn id="320" idx="2"/>
          </p:cNvCxnSpPr>
          <p:nvPr/>
        </p:nvCxnSpPr>
        <p:spPr>
          <a:xfrm flipV="1">
            <a:off x="10451537" y="3158447"/>
            <a:ext cx="888725" cy="6505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Elbow Connector 336">
            <a:extLst>
              <a:ext uri="{FF2B5EF4-FFF2-40B4-BE49-F238E27FC236}">
                <a16:creationId xmlns:a16="http://schemas.microsoft.com/office/drawing/2014/main" id="{CD10E31F-14A4-2710-1B6F-895282F86F0C}"/>
              </a:ext>
            </a:extLst>
          </p:cNvPr>
          <p:cNvCxnSpPr>
            <a:cxnSpLocks/>
            <a:stCxn id="247" idx="3"/>
            <a:endCxn id="320" idx="2"/>
          </p:cNvCxnSpPr>
          <p:nvPr/>
        </p:nvCxnSpPr>
        <p:spPr>
          <a:xfrm flipH="1" flipV="1">
            <a:off x="11340262" y="3158447"/>
            <a:ext cx="368666" cy="1207290"/>
          </a:xfrm>
          <a:prstGeom prst="bentConnector4">
            <a:avLst>
              <a:gd name="adj1" fmla="val -62007"/>
              <a:gd name="adj2" fmla="val 614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Elbow Connector 338">
            <a:extLst>
              <a:ext uri="{FF2B5EF4-FFF2-40B4-BE49-F238E27FC236}">
                <a16:creationId xmlns:a16="http://schemas.microsoft.com/office/drawing/2014/main" id="{EAB00A44-5CF1-0528-00C0-ECD055EDDBB2}"/>
              </a:ext>
            </a:extLst>
          </p:cNvPr>
          <p:cNvCxnSpPr>
            <a:cxnSpLocks/>
            <a:stCxn id="248" idx="3"/>
            <a:endCxn id="320" idx="2"/>
          </p:cNvCxnSpPr>
          <p:nvPr/>
        </p:nvCxnSpPr>
        <p:spPr>
          <a:xfrm flipH="1" flipV="1">
            <a:off x="11340262" y="3158447"/>
            <a:ext cx="45176" cy="2782593"/>
          </a:xfrm>
          <a:prstGeom prst="bentConnector4">
            <a:avLst>
              <a:gd name="adj1" fmla="val -506021"/>
              <a:gd name="adj2" fmla="val 5497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Elbow Connector 340">
            <a:extLst>
              <a:ext uri="{FF2B5EF4-FFF2-40B4-BE49-F238E27FC236}">
                <a16:creationId xmlns:a16="http://schemas.microsoft.com/office/drawing/2014/main" id="{D7097A8E-B1ED-7879-5932-3E3323F0DD96}"/>
              </a:ext>
            </a:extLst>
          </p:cNvPr>
          <p:cNvCxnSpPr>
            <a:cxnSpLocks/>
            <a:stCxn id="249" idx="3"/>
            <a:endCxn id="320" idx="2"/>
          </p:cNvCxnSpPr>
          <p:nvPr/>
        </p:nvCxnSpPr>
        <p:spPr>
          <a:xfrm flipV="1">
            <a:off x="3937683" y="3158447"/>
            <a:ext cx="7402579" cy="203954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Elbow Connector 342">
            <a:extLst>
              <a:ext uri="{FF2B5EF4-FFF2-40B4-BE49-F238E27FC236}">
                <a16:creationId xmlns:a16="http://schemas.microsoft.com/office/drawing/2014/main" id="{4BFF0641-E797-D6D6-2CF5-8DD881ECD279}"/>
              </a:ext>
            </a:extLst>
          </p:cNvPr>
          <p:cNvCxnSpPr>
            <a:cxnSpLocks/>
            <a:stCxn id="250" idx="2"/>
            <a:endCxn id="320" idx="2"/>
          </p:cNvCxnSpPr>
          <p:nvPr/>
        </p:nvCxnSpPr>
        <p:spPr>
          <a:xfrm rot="5400000" flipH="1" flipV="1">
            <a:off x="5476429" y="671718"/>
            <a:ext cx="3377104" cy="8350561"/>
          </a:xfrm>
          <a:prstGeom prst="bentConnector3">
            <a:avLst>
              <a:gd name="adj1" fmla="val -676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29A69BFE-D6B3-209B-556A-BD9D34582DAE}"/>
              </a:ext>
            </a:extLst>
          </p:cNvPr>
          <p:cNvCxnSpPr>
            <a:cxnSpLocks/>
            <a:stCxn id="86" idx="3"/>
            <a:endCxn id="248" idx="1"/>
          </p:cNvCxnSpPr>
          <p:nvPr/>
        </p:nvCxnSpPr>
        <p:spPr>
          <a:xfrm flipV="1">
            <a:off x="9685693" y="5941040"/>
            <a:ext cx="269011" cy="28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A7705BCA-D58F-8393-98D0-5232261F7BEA}"/>
              </a:ext>
            </a:extLst>
          </p:cNvPr>
          <p:cNvCxnSpPr>
            <a:cxnSpLocks/>
            <a:stCxn id="113" idx="3"/>
            <a:endCxn id="247" idx="1"/>
          </p:cNvCxnSpPr>
          <p:nvPr/>
        </p:nvCxnSpPr>
        <p:spPr>
          <a:xfrm flipV="1">
            <a:off x="10086917" y="4365737"/>
            <a:ext cx="100239" cy="36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0" name="TextBox 389">
            <a:extLst>
              <a:ext uri="{FF2B5EF4-FFF2-40B4-BE49-F238E27FC236}">
                <a16:creationId xmlns:a16="http://schemas.microsoft.com/office/drawing/2014/main" id="{1CC37057-6E47-3599-4B96-72A9888F1BD2}"/>
              </a:ext>
            </a:extLst>
          </p:cNvPr>
          <p:cNvSpPr txBox="1"/>
          <p:nvPr/>
        </p:nvSpPr>
        <p:spPr>
          <a:xfrm>
            <a:off x="11162627" y="6683513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2414339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182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HDPE Recycling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HDPE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62128" y="320329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918415" y="468200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918415" y="5819895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409108" y="1831195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3102338" y="1767308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2945792" y="2985052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66592" y="722632"/>
            <a:ext cx="195535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66592" y="3339237"/>
            <a:ext cx="195536" cy="48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766592" y="3339237"/>
            <a:ext cx="151823" cy="1527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66592" y="3339237"/>
            <a:ext cx="151823" cy="2665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1661066" y="2200527"/>
            <a:ext cx="446980" cy="1002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806983" y="1951974"/>
            <a:ext cx="295355" cy="638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806983" y="2015861"/>
            <a:ext cx="138809" cy="1292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D4F430BC-7BF0-BBC8-9467-BE90477667FA}"/>
              </a:ext>
            </a:extLst>
          </p:cNvPr>
          <p:cNvSpPr/>
          <p:nvPr/>
        </p:nvSpPr>
        <p:spPr>
          <a:xfrm>
            <a:off x="4671705" y="1677561"/>
            <a:ext cx="4832599" cy="7767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80E9F85-1775-434F-B1D4-B9843FD8F0A5}"/>
              </a:ext>
            </a:extLst>
          </p:cNvPr>
          <p:cNvSpPr/>
          <p:nvPr/>
        </p:nvSpPr>
        <p:spPr>
          <a:xfrm>
            <a:off x="4671705" y="2938454"/>
            <a:ext cx="4427288" cy="9604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4" idx="3"/>
            <a:endCxn id="86" idx="1"/>
          </p:cNvCxnSpPr>
          <p:nvPr/>
        </p:nvCxnSpPr>
        <p:spPr>
          <a:xfrm>
            <a:off x="4205708" y="1951974"/>
            <a:ext cx="465997" cy="113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0D70D3F-87A6-26D4-4241-B957BEA9A93A}"/>
              </a:ext>
            </a:extLst>
          </p:cNvPr>
          <p:cNvCxnSpPr>
            <a:cxnSpLocks/>
            <a:stCxn id="15" idx="3"/>
            <a:endCxn id="89" idx="1"/>
          </p:cNvCxnSpPr>
          <p:nvPr/>
        </p:nvCxnSpPr>
        <p:spPr>
          <a:xfrm>
            <a:off x="4522127" y="3308218"/>
            <a:ext cx="149578" cy="110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F4991F5-D8A0-F3E6-EBDC-C9706F304565}"/>
              </a:ext>
            </a:extLst>
          </p:cNvPr>
          <p:cNvSpPr/>
          <p:nvPr/>
        </p:nvSpPr>
        <p:spPr>
          <a:xfrm>
            <a:off x="2543560" y="124964"/>
            <a:ext cx="5990840" cy="1233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C2814D-460E-4836-5957-497A4ADFD21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0002" y="722632"/>
            <a:ext cx="183558" cy="18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1BFE42B-A3FD-2183-0466-13C072A4E54C}"/>
              </a:ext>
            </a:extLst>
          </p:cNvPr>
          <p:cNvSpPr txBox="1"/>
          <p:nvPr/>
        </p:nvSpPr>
        <p:spPr>
          <a:xfrm>
            <a:off x="2597241" y="201685"/>
            <a:ext cx="102234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72860-5BBB-E94C-49B9-A15A0D5895B7}"/>
              </a:ext>
            </a:extLst>
          </p:cNvPr>
          <p:cNvSpPr txBox="1"/>
          <p:nvPr/>
        </p:nvSpPr>
        <p:spPr>
          <a:xfrm>
            <a:off x="2670469" y="783089"/>
            <a:ext cx="116182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Compaction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E1AF6-6DA4-A24E-7F72-41F902420FCF}"/>
              </a:ext>
            </a:extLst>
          </p:cNvPr>
          <p:cNvSpPr txBox="1"/>
          <p:nvPr/>
        </p:nvSpPr>
        <p:spPr>
          <a:xfrm>
            <a:off x="3850669" y="310613"/>
            <a:ext cx="61607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Sorting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B7DCE-B781-6F46-326F-3E4876204AF6}"/>
              </a:ext>
            </a:extLst>
          </p:cNvPr>
          <p:cNvSpPr txBox="1"/>
          <p:nvPr/>
        </p:nvSpPr>
        <p:spPr>
          <a:xfrm>
            <a:off x="4745216" y="163753"/>
            <a:ext cx="116182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Reprocessing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95556-3D52-604A-F13A-4C00896A752B}"/>
              </a:ext>
            </a:extLst>
          </p:cNvPr>
          <p:cNvSpPr txBox="1"/>
          <p:nvPr/>
        </p:nvSpPr>
        <p:spPr>
          <a:xfrm>
            <a:off x="6305939" y="1052278"/>
            <a:ext cx="100159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Landfill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6BBCBF-D6BC-8A91-8016-159CA9091C37}"/>
              </a:ext>
            </a:extLst>
          </p:cNvPr>
          <p:cNvSpPr txBox="1"/>
          <p:nvPr/>
        </p:nvSpPr>
        <p:spPr>
          <a:xfrm>
            <a:off x="6029105" y="513410"/>
            <a:ext cx="1508511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Combustion + Energy recovery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764D69-6E77-22E8-AC82-74079E86F88E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3108414" y="463295"/>
            <a:ext cx="142968" cy="31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A10629-9BB1-FF1C-4F9D-A1C6E4D5AF54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flipV="1">
            <a:off x="3251382" y="441418"/>
            <a:ext cx="599287" cy="341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2B1D6E-FD57-FB58-0502-D05E05A55700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4466742" y="294558"/>
            <a:ext cx="278474" cy="1468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978F6A-DC68-F9F9-F110-02F2BC715AC5}"/>
              </a:ext>
            </a:extLst>
          </p:cNvPr>
          <p:cNvCxnSpPr>
            <a:cxnSpLocks/>
            <a:stCxn id="16" idx="3"/>
            <a:endCxn id="111" idx="1"/>
          </p:cNvCxnSpPr>
          <p:nvPr/>
        </p:nvCxnSpPr>
        <p:spPr>
          <a:xfrm>
            <a:off x="5907041" y="294558"/>
            <a:ext cx="2788265" cy="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827F611-A518-E1D6-EAE8-5220B59FA331}"/>
              </a:ext>
            </a:extLst>
          </p:cNvPr>
          <p:cNvCxnSpPr>
            <a:stCxn id="13" idx="2"/>
            <a:endCxn id="20" idx="1"/>
          </p:cNvCxnSpPr>
          <p:nvPr/>
        </p:nvCxnSpPr>
        <p:spPr>
          <a:xfrm rot="16200000" flipH="1">
            <a:off x="5015590" y="-284662"/>
            <a:ext cx="156631" cy="18703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0F93470-44B6-6724-9A25-8E5BF8DDCFE4}"/>
              </a:ext>
            </a:extLst>
          </p:cNvPr>
          <p:cNvCxnSpPr>
            <a:cxnSpLocks/>
            <a:stCxn id="13" idx="2"/>
            <a:endCxn id="18" idx="1"/>
          </p:cNvCxnSpPr>
          <p:nvPr/>
        </p:nvCxnSpPr>
        <p:spPr>
          <a:xfrm rot="16200000" flipH="1">
            <a:off x="4926892" y="-195964"/>
            <a:ext cx="610860" cy="2147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6C09368-ABB4-C8D4-A429-72223ED85809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5525872" y="225620"/>
            <a:ext cx="303491" cy="7029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CF4BC739-3550-DF4C-A604-70C6153AA013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16200000" flipH="1">
            <a:off x="5437174" y="314318"/>
            <a:ext cx="757720" cy="97981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D5D8255-4F83-CB07-C2D3-02527A4BD21E}"/>
              </a:ext>
            </a:extLst>
          </p:cNvPr>
          <p:cNvSpPr txBox="1"/>
          <p:nvPr/>
        </p:nvSpPr>
        <p:spPr>
          <a:xfrm>
            <a:off x="4775713" y="1754418"/>
            <a:ext cx="70722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Heater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25E560-63FE-15E0-4ADA-63545DB976B0}"/>
              </a:ext>
            </a:extLst>
          </p:cNvPr>
          <p:cNvSpPr txBox="1"/>
          <p:nvPr/>
        </p:nvSpPr>
        <p:spPr>
          <a:xfrm>
            <a:off x="4804531" y="2160024"/>
            <a:ext cx="70722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Reactor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EF2884-381B-232E-611C-46A99F2D360F}"/>
              </a:ext>
            </a:extLst>
          </p:cNvPr>
          <p:cNvSpPr txBox="1"/>
          <p:nvPr/>
        </p:nvSpPr>
        <p:spPr>
          <a:xfrm>
            <a:off x="5796170" y="1865409"/>
            <a:ext cx="707220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Flash Drum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9BBD11-5D65-06C7-240B-D665F4B1B171}"/>
              </a:ext>
            </a:extLst>
          </p:cNvPr>
          <p:cNvSpPr txBox="1"/>
          <p:nvPr/>
        </p:nvSpPr>
        <p:spPr>
          <a:xfrm>
            <a:off x="6773746" y="1865409"/>
            <a:ext cx="70722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Heater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3D9D75-9B8C-112C-A86E-E0EED7A2A648}"/>
              </a:ext>
            </a:extLst>
          </p:cNvPr>
          <p:cNvSpPr txBox="1"/>
          <p:nvPr/>
        </p:nvSpPr>
        <p:spPr>
          <a:xfrm>
            <a:off x="7768851" y="1817242"/>
            <a:ext cx="707220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Flash Drum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163D8E-8D30-5B71-1CAC-89F6546DFB75}"/>
              </a:ext>
            </a:extLst>
          </p:cNvPr>
          <p:cNvSpPr txBox="1"/>
          <p:nvPr/>
        </p:nvSpPr>
        <p:spPr>
          <a:xfrm>
            <a:off x="8709073" y="1903702"/>
            <a:ext cx="70722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Heater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0054160-BDCC-1292-49B8-853350F58742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5129323" y="2016028"/>
            <a:ext cx="28818" cy="143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CF3BAE-D9DC-E96D-0FE0-365887224142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 flipV="1">
            <a:off x="5511751" y="2080853"/>
            <a:ext cx="284419" cy="209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1C80FF-6816-6663-5B72-37E3E1F418F7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 flipV="1">
            <a:off x="6503390" y="1996214"/>
            <a:ext cx="270356" cy="8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065120-2B64-8600-651C-9E4C708D1AD5}"/>
              </a:ext>
            </a:extLst>
          </p:cNvPr>
          <p:cNvCxnSpPr>
            <a:endCxn id="38" idx="1"/>
          </p:cNvCxnSpPr>
          <p:nvPr/>
        </p:nvCxnSpPr>
        <p:spPr>
          <a:xfrm>
            <a:off x="7489731" y="1987519"/>
            <a:ext cx="279120" cy="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FE7BA42-CC80-5252-05B6-7FA079B65E80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>
            <a:off x="8476071" y="2032686"/>
            <a:ext cx="233002" cy="1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953C2C2-41FD-4AA7-38C5-031DCF4B01E2}"/>
              </a:ext>
            </a:extLst>
          </p:cNvPr>
          <p:cNvCxnSpPr>
            <a:cxnSpLocks/>
            <a:stCxn id="39" idx="3"/>
            <a:endCxn id="208" idx="1"/>
          </p:cNvCxnSpPr>
          <p:nvPr/>
        </p:nvCxnSpPr>
        <p:spPr>
          <a:xfrm flipV="1">
            <a:off x="9416293" y="2014700"/>
            <a:ext cx="189784" cy="19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FD8A005-21D5-DE53-1E2A-1B590F5DBB7C}"/>
              </a:ext>
            </a:extLst>
          </p:cNvPr>
          <p:cNvSpPr txBox="1"/>
          <p:nvPr/>
        </p:nvSpPr>
        <p:spPr>
          <a:xfrm>
            <a:off x="4775713" y="2971371"/>
            <a:ext cx="70722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Heater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9A8C47-23D0-874F-448F-C4D46A4F583B}"/>
              </a:ext>
            </a:extLst>
          </p:cNvPr>
          <p:cNvSpPr txBox="1"/>
          <p:nvPr/>
        </p:nvSpPr>
        <p:spPr>
          <a:xfrm>
            <a:off x="4815131" y="3487701"/>
            <a:ext cx="70722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Reactor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83BFB6-DF18-61FA-9EC2-EE9D499FDFD1}"/>
              </a:ext>
            </a:extLst>
          </p:cNvPr>
          <p:cNvSpPr txBox="1"/>
          <p:nvPr/>
        </p:nvSpPr>
        <p:spPr>
          <a:xfrm>
            <a:off x="5659260" y="3011611"/>
            <a:ext cx="707220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Flash Drum 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0C1FE7-880C-31DF-03F6-EC7417FED761}"/>
              </a:ext>
            </a:extLst>
          </p:cNvPr>
          <p:cNvSpPr txBox="1"/>
          <p:nvPr/>
        </p:nvSpPr>
        <p:spPr>
          <a:xfrm>
            <a:off x="6603717" y="3041664"/>
            <a:ext cx="70722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Heater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9E5AE61-4AB5-7065-34D2-7E9D81CF42F3}"/>
              </a:ext>
            </a:extLst>
          </p:cNvPr>
          <p:cNvSpPr txBox="1"/>
          <p:nvPr/>
        </p:nvSpPr>
        <p:spPr>
          <a:xfrm>
            <a:off x="7548174" y="3000987"/>
            <a:ext cx="66920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Heater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EC71062-AA47-D54C-FCED-F7D10750B4C6}"/>
              </a:ext>
            </a:extLst>
          </p:cNvPr>
          <p:cNvCxnSpPr>
            <a:endCxn id="65" idx="0"/>
          </p:cNvCxnSpPr>
          <p:nvPr/>
        </p:nvCxnSpPr>
        <p:spPr>
          <a:xfrm>
            <a:off x="5129323" y="3232981"/>
            <a:ext cx="39418" cy="254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5B69EB6-43F0-613E-20BC-1E17076FF618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 flipV="1">
            <a:off x="5522351" y="3227055"/>
            <a:ext cx="136909" cy="3914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35C9135-1564-F285-721A-36C432125A86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 flipV="1">
            <a:off x="6366480" y="3172469"/>
            <a:ext cx="237237" cy="54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F0A74A7-E43C-E31D-D57E-50AF03043A97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7310937" y="3131792"/>
            <a:ext cx="237237" cy="40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C56F66-D4A8-CC18-F6F3-EF5DB21AD689}"/>
              </a:ext>
            </a:extLst>
          </p:cNvPr>
          <p:cNvCxnSpPr>
            <a:cxnSpLocks/>
            <a:stCxn id="68" idx="3"/>
            <a:endCxn id="94" idx="1"/>
          </p:cNvCxnSpPr>
          <p:nvPr/>
        </p:nvCxnSpPr>
        <p:spPr>
          <a:xfrm>
            <a:off x="8217378" y="3131792"/>
            <a:ext cx="138085" cy="175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3D60BCD-3790-C7B1-997C-4EFFB4A77953}"/>
              </a:ext>
            </a:extLst>
          </p:cNvPr>
          <p:cNvSpPr txBox="1"/>
          <p:nvPr/>
        </p:nvSpPr>
        <p:spPr>
          <a:xfrm>
            <a:off x="8355463" y="3091977"/>
            <a:ext cx="707220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Flash Drum  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13908AC-1842-621F-AA72-B66A255F38F1}"/>
              </a:ext>
            </a:extLst>
          </p:cNvPr>
          <p:cNvCxnSpPr>
            <a:cxnSpLocks/>
            <a:stCxn id="94" idx="3"/>
            <a:endCxn id="112" idx="1"/>
          </p:cNvCxnSpPr>
          <p:nvPr/>
        </p:nvCxnSpPr>
        <p:spPr>
          <a:xfrm flipV="1">
            <a:off x="9062683" y="3211568"/>
            <a:ext cx="138084" cy="9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DDEE0806-EACC-F506-060A-53C0CDE35417}"/>
              </a:ext>
            </a:extLst>
          </p:cNvPr>
          <p:cNvSpPr txBox="1"/>
          <p:nvPr/>
        </p:nvSpPr>
        <p:spPr>
          <a:xfrm>
            <a:off x="2467384" y="4655266"/>
            <a:ext cx="1860549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0.43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ton= 1919 </a:t>
            </a:r>
          </a:p>
          <a:p>
            <a:r>
              <a:rPr lang="en-RU" sz="1000" dirty="0"/>
              <a:t>MJ /  ton = -14142 (</a:t>
            </a:r>
            <a:r>
              <a:rPr lang="en-RU" sz="1000" b="1" dirty="0"/>
              <a:t>46287</a:t>
            </a:r>
            <a:r>
              <a:rPr lang="en-RU" sz="1000" dirty="0"/>
              <a:t>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9175A1E-59C7-8CDB-1CBB-57E20BDE62BB}"/>
              </a:ext>
            </a:extLst>
          </p:cNvPr>
          <p:cNvSpPr txBox="1"/>
          <p:nvPr/>
        </p:nvSpPr>
        <p:spPr>
          <a:xfrm>
            <a:off x="10124814" y="3768747"/>
            <a:ext cx="1798964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000" b="1" dirty="0"/>
              <a:t>k</a:t>
            </a:r>
            <a:r>
              <a:rPr lang="en-RU" sz="1000" b="1" dirty="0"/>
              <a:t>g CO2-eq/ ton = 1233.2513</a:t>
            </a:r>
          </a:p>
          <a:p>
            <a:r>
              <a:rPr lang="en-RU" sz="1000" b="1" dirty="0"/>
              <a:t>MJ / ton = -883.29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2C3A980-29C3-FE47-2F3E-0780367B2A7F}"/>
              </a:ext>
            </a:extLst>
          </p:cNvPr>
          <p:cNvSpPr txBox="1"/>
          <p:nvPr/>
        </p:nvSpPr>
        <p:spPr>
          <a:xfrm>
            <a:off x="2272578" y="5727562"/>
            <a:ext cx="1697256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0.25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 ton = 166</a:t>
            </a:r>
          </a:p>
          <a:p>
            <a:r>
              <a:rPr lang="en-RU" sz="1000" dirty="0"/>
              <a:t>MJ /  ton = 464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C1998E0-F061-D941-95E7-5FB8A84812BE}"/>
              </a:ext>
            </a:extLst>
          </p:cNvPr>
          <p:cNvSpPr txBox="1"/>
          <p:nvPr/>
        </p:nvSpPr>
        <p:spPr>
          <a:xfrm>
            <a:off x="8695306" y="18224"/>
            <a:ext cx="1563816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1 ton = 630</a:t>
            </a:r>
          </a:p>
          <a:p>
            <a:r>
              <a:rPr lang="en-RU" sz="1000" dirty="0"/>
              <a:t>MJ/ ton = 8650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96689A-95EE-1344-D0CE-83DD7B9248B0}"/>
              </a:ext>
            </a:extLst>
          </p:cNvPr>
          <p:cNvSpPr txBox="1"/>
          <p:nvPr/>
        </p:nvSpPr>
        <p:spPr>
          <a:xfrm>
            <a:off x="9200767" y="2934569"/>
            <a:ext cx="1712813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0.044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1049.399</a:t>
            </a:r>
          </a:p>
          <a:p>
            <a:r>
              <a:rPr lang="en-RU" sz="1000" dirty="0"/>
              <a:t>MJ / ton = 24,528.46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A45290C-027F-4CBC-A098-D2CBB9C96B94}"/>
              </a:ext>
            </a:extLst>
          </p:cNvPr>
          <p:cNvSpPr txBox="1"/>
          <p:nvPr/>
        </p:nvSpPr>
        <p:spPr>
          <a:xfrm>
            <a:off x="9606077" y="1733103"/>
            <a:ext cx="1798964" cy="5631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0.076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ton=  2557.997</a:t>
            </a:r>
          </a:p>
          <a:p>
            <a:r>
              <a:rPr lang="en-RU" sz="1000" dirty="0"/>
              <a:t>MJ / ton = 29,901.52</a:t>
            </a: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D5DC66D8-B034-2D69-A95A-5275E51AA23C}"/>
              </a:ext>
            </a:extLst>
          </p:cNvPr>
          <p:cNvCxnSpPr>
            <a:cxnSpLocks/>
            <a:stCxn id="8" idx="3"/>
            <a:endCxn id="108" idx="1"/>
          </p:cNvCxnSpPr>
          <p:nvPr/>
        </p:nvCxnSpPr>
        <p:spPr>
          <a:xfrm>
            <a:off x="2316290" y="4866675"/>
            <a:ext cx="151094" cy="65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5BBC746E-1024-A75A-6F57-56987511C2F1}"/>
              </a:ext>
            </a:extLst>
          </p:cNvPr>
          <p:cNvCxnSpPr>
            <a:cxnSpLocks/>
            <a:stCxn id="9" idx="3"/>
            <a:endCxn id="110" idx="1"/>
          </p:cNvCxnSpPr>
          <p:nvPr/>
        </p:nvCxnSpPr>
        <p:spPr>
          <a:xfrm>
            <a:off x="1969451" y="6004561"/>
            <a:ext cx="303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>
            <a:extLst>
              <a:ext uri="{FF2B5EF4-FFF2-40B4-BE49-F238E27FC236}">
                <a16:creationId xmlns:a16="http://schemas.microsoft.com/office/drawing/2014/main" id="{24232D7F-E815-7640-8FC6-03003039196F}"/>
              </a:ext>
            </a:extLst>
          </p:cNvPr>
          <p:cNvCxnSpPr>
            <a:cxnSpLocks/>
            <a:stCxn id="111" idx="3"/>
            <a:endCxn id="109" idx="3"/>
          </p:cNvCxnSpPr>
          <p:nvPr/>
        </p:nvCxnSpPr>
        <p:spPr>
          <a:xfrm>
            <a:off x="10259122" y="295223"/>
            <a:ext cx="1664656" cy="3673579"/>
          </a:xfrm>
          <a:prstGeom prst="bentConnector3">
            <a:avLst>
              <a:gd name="adj1" fmla="val 1137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243">
            <a:extLst>
              <a:ext uri="{FF2B5EF4-FFF2-40B4-BE49-F238E27FC236}">
                <a16:creationId xmlns:a16="http://schemas.microsoft.com/office/drawing/2014/main" id="{6BAC52A6-1E81-8B9E-F434-CE7D1A603C0B}"/>
              </a:ext>
            </a:extLst>
          </p:cNvPr>
          <p:cNvCxnSpPr>
            <a:cxnSpLocks/>
            <a:stCxn id="208" idx="3"/>
            <a:endCxn id="109" idx="0"/>
          </p:cNvCxnSpPr>
          <p:nvPr/>
        </p:nvCxnSpPr>
        <p:spPr>
          <a:xfrm flipH="1">
            <a:off x="11024296" y="2014700"/>
            <a:ext cx="380745" cy="1754047"/>
          </a:xfrm>
          <a:prstGeom prst="bentConnector4">
            <a:avLst>
              <a:gd name="adj1" fmla="val -60040"/>
              <a:gd name="adj2" fmla="val 580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245">
            <a:extLst>
              <a:ext uri="{FF2B5EF4-FFF2-40B4-BE49-F238E27FC236}">
                <a16:creationId xmlns:a16="http://schemas.microsoft.com/office/drawing/2014/main" id="{93CA51A5-4750-3CE0-6822-33F977482D92}"/>
              </a:ext>
            </a:extLst>
          </p:cNvPr>
          <p:cNvCxnSpPr>
            <a:cxnSpLocks/>
            <a:stCxn id="112" idx="3"/>
            <a:endCxn id="109" idx="0"/>
          </p:cNvCxnSpPr>
          <p:nvPr/>
        </p:nvCxnSpPr>
        <p:spPr>
          <a:xfrm>
            <a:off x="10913580" y="3211568"/>
            <a:ext cx="110716" cy="557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Elbow Connector 247">
            <a:extLst>
              <a:ext uri="{FF2B5EF4-FFF2-40B4-BE49-F238E27FC236}">
                <a16:creationId xmlns:a16="http://schemas.microsoft.com/office/drawing/2014/main" id="{57076E20-A5FA-9020-9621-D8CF1D6B8CBE}"/>
              </a:ext>
            </a:extLst>
          </p:cNvPr>
          <p:cNvCxnSpPr>
            <a:cxnSpLocks/>
            <a:stCxn id="108" idx="3"/>
            <a:endCxn id="109" idx="2"/>
          </p:cNvCxnSpPr>
          <p:nvPr/>
        </p:nvCxnSpPr>
        <p:spPr>
          <a:xfrm flipV="1">
            <a:off x="4327933" y="4168857"/>
            <a:ext cx="6696363" cy="7634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Elbow Connector 249">
            <a:extLst>
              <a:ext uri="{FF2B5EF4-FFF2-40B4-BE49-F238E27FC236}">
                <a16:creationId xmlns:a16="http://schemas.microsoft.com/office/drawing/2014/main" id="{A98F2E3D-914B-E564-40A7-27BEFB90754A}"/>
              </a:ext>
            </a:extLst>
          </p:cNvPr>
          <p:cNvCxnSpPr>
            <a:cxnSpLocks/>
            <a:stCxn id="110" idx="3"/>
            <a:endCxn id="109" idx="2"/>
          </p:cNvCxnSpPr>
          <p:nvPr/>
        </p:nvCxnSpPr>
        <p:spPr>
          <a:xfrm flipV="1">
            <a:off x="3969834" y="4168857"/>
            <a:ext cx="7054462" cy="18357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0002BD2F-52F7-52EC-D94E-03A8F8247EA9}"/>
              </a:ext>
            </a:extLst>
          </p:cNvPr>
          <p:cNvSpPr txBox="1"/>
          <p:nvPr/>
        </p:nvSpPr>
        <p:spPr>
          <a:xfrm>
            <a:off x="11056815" y="6586811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2790870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177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LDPE Recycling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LDPE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1011257" y="3160588"/>
            <a:ext cx="129054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962128" y="4816884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962127" y="6291908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023538" y="204460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2826060" y="1475296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2696787" y="3680504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66592" y="722632"/>
            <a:ext cx="195535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66592" y="3339237"/>
            <a:ext cx="244665" cy="6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766592" y="3339237"/>
            <a:ext cx="195536" cy="1662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66592" y="3339237"/>
            <a:ext cx="195535" cy="3137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1656529" y="2413941"/>
            <a:ext cx="65947" cy="746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421413" y="1659962"/>
            <a:ext cx="404647" cy="569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6EC792C-C9C3-FCE3-AC40-CBF97C7D2F18}"/>
              </a:ext>
            </a:extLst>
          </p:cNvPr>
          <p:cNvSpPr/>
          <p:nvPr/>
        </p:nvSpPr>
        <p:spPr>
          <a:xfrm>
            <a:off x="2555538" y="61854"/>
            <a:ext cx="4980196" cy="10290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421413" y="2229275"/>
            <a:ext cx="275374" cy="1774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787F-B495-8665-6608-74AD12217A25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2360002" y="576358"/>
            <a:ext cx="195536" cy="146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8E285A-D169-8AA2-038B-8BD4EEA9B6B6}"/>
              </a:ext>
            </a:extLst>
          </p:cNvPr>
          <p:cNvSpPr txBox="1"/>
          <p:nvPr/>
        </p:nvSpPr>
        <p:spPr>
          <a:xfrm>
            <a:off x="2610419" y="177687"/>
            <a:ext cx="68556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Sorting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4E3F63-A368-8782-6EBE-9A020FC36EEE}"/>
              </a:ext>
            </a:extLst>
          </p:cNvPr>
          <p:cNvSpPr txBox="1"/>
          <p:nvPr/>
        </p:nvSpPr>
        <p:spPr>
          <a:xfrm>
            <a:off x="3520139" y="751525"/>
            <a:ext cx="116182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Washing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9FC058-D5F0-3505-B861-30E1AA01315B}"/>
              </a:ext>
            </a:extLst>
          </p:cNvPr>
          <p:cNvSpPr txBox="1"/>
          <p:nvPr/>
        </p:nvSpPr>
        <p:spPr>
          <a:xfrm>
            <a:off x="3811174" y="264111"/>
            <a:ext cx="163152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Waster water Treatment 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DA845D-E4FC-C343-BF2E-672B2A8F294A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2953202" y="439297"/>
            <a:ext cx="1147850" cy="312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7150DE8-6952-DC55-CB60-45F70088E4CC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101052" y="525721"/>
            <a:ext cx="525882" cy="225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D4F430BC-7BF0-BBC8-9467-BE90477667FA}"/>
              </a:ext>
            </a:extLst>
          </p:cNvPr>
          <p:cNvSpPr/>
          <p:nvPr/>
        </p:nvSpPr>
        <p:spPr>
          <a:xfrm>
            <a:off x="4488427" y="2344303"/>
            <a:ext cx="3217455" cy="866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80E9F85-1775-434F-B1D4-B9843FD8F0A5}"/>
              </a:ext>
            </a:extLst>
          </p:cNvPr>
          <p:cNvSpPr/>
          <p:nvPr/>
        </p:nvSpPr>
        <p:spPr>
          <a:xfrm>
            <a:off x="4479044" y="1238901"/>
            <a:ext cx="4308522" cy="960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0D70D3F-87A6-26D4-4241-B957BEA9A93A}"/>
              </a:ext>
            </a:extLst>
          </p:cNvPr>
          <p:cNvCxnSpPr>
            <a:cxnSpLocks/>
            <a:stCxn id="14" idx="3"/>
            <a:endCxn id="89" idx="1"/>
          </p:cNvCxnSpPr>
          <p:nvPr/>
        </p:nvCxnSpPr>
        <p:spPr>
          <a:xfrm>
            <a:off x="3929430" y="1659962"/>
            <a:ext cx="549614" cy="59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4E88AD69-3CA5-7B7B-8535-4CA350666C3B}"/>
              </a:ext>
            </a:extLst>
          </p:cNvPr>
          <p:cNvCxnSpPr>
            <a:cxnSpLocks/>
            <a:stCxn id="56" idx="3"/>
            <a:endCxn id="30" idx="1"/>
          </p:cNvCxnSpPr>
          <p:nvPr/>
        </p:nvCxnSpPr>
        <p:spPr>
          <a:xfrm>
            <a:off x="4681964" y="882330"/>
            <a:ext cx="433605" cy="4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315584-18BE-7F26-1DA2-684319B43CB7}"/>
              </a:ext>
            </a:extLst>
          </p:cNvPr>
          <p:cNvSpPr txBox="1"/>
          <p:nvPr/>
        </p:nvSpPr>
        <p:spPr>
          <a:xfrm>
            <a:off x="2802029" y="2395262"/>
            <a:ext cx="143622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Gasification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6F40A0-1849-6F65-CC2A-6E8D0B3CF10E}"/>
              </a:ext>
            </a:extLst>
          </p:cNvPr>
          <p:cNvSpPr txBox="1"/>
          <p:nvPr/>
        </p:nvSpPr>
        <p:spPr>
          <a:xfrm>
            <a:off x="4534467" y="3549287"/>
            <a:ext cx="170271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Hydrogenolysis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B8DE8F-64F5-0CE9-B46E-6F733F4FC726}"/>
              </a:ext>
            </a:extLst>
          </p:cNvPr>
          <p:cNvSpPr txBox="1"/>
          <p:nvPr/>
        </p:nvSpPr>
        <p:spPr>
          <a:xfrm>
            <a:off x="4543405" y="4072533"/>
            <a:ext cx="17855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Hydrocracking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7C7B60-5E11-2612-0314-F9E0FF49BB6D}"/>
              </a:ext>
            </a:extLst>
          </p:cNvPr>
          <p:cNvSpPr txBox="1"/>
          <p:nvPr/>
        </p:nvSpPr>
        <p:spPr>
          <a:xfrm>
            <a:off x="4520553" y="4723239"/>
            <a:ext cx="143622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Liquification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794DA7-6214-B512-4354-B8ECC246CBD2}"/>
              </a:ext>
            </a:extLst>
          </p:cNvPr>
          <p:cNvSpPr/>
          <p:nvPr/>
        </p:nvSpPr>
        <p:spPr>
          <a:xfrm>
            <a:off x="6395044" y="5100251"/>
            <a:ext cx="3167171" cy="793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816BEB-DA8D-DF9F-AEC7-C88A3E4D3807}"/>
              </a:ext>
            </a:extLst>
          </p:cNvPr>
          <p:cNvSpPr/>
          <p:nvPr/>
        </p:nvSpPr>
        <p:spPr>
          <a:xfrm>
            <a:off x="6356111" y="4217290"/>
            <a:ext cx="3154524" cy="698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2C169F-EE49-E40F-99E5-4B7E3869CA7A}"/>
              </a:ext>
            </a:extLst>
          </p:cNvPr>
          <p:cNvSpPr/>
          <p:nvPr/>
        </p:nvSpPr>
        <p:spPr>
          <a:xfrm>
            <a:off x="6395045" y="3395582"/>
            <a:ext cx="3385580" cy="737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FA93921-2B33-D3FB-1E2F-9D73AE5A9718}"/>
              </a:ext>
            </a:extLst>
          </p:cNvPr>
          <p:cNvSpPr txBox="1"/>
          <p:nvPr/>
        </p:nvSpPr>
        <p:spPr>
          <a:xfrm>
            <a:off x="4627147" y="1355298"/>
            <a:ext cx="81200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5CE138-8D41-4281-1AB0-F5547F9AE0C0}"/>
              </a:ext>
            </a:extLst>
          </p:cNvPr>
          <p:cNvSpPr txBox="1"/>
          <p:nvPr/>
        </p:nvSpPr>
        <p:spPr>
          <a:xfrm>
            <a:off x="6668585" y="2425357"/>
            <a:ext cx="91193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Separation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E38301-A506-977E-D068-2922AC407120}"/>
              </a:ext>
            </a:extLst>
          </p:cNvPr>
          <p:cNvSpPr txBox="1"/>
          <p:nvPr/>
        </p:nvSpPr>
        <p:spPr>
          <a:xfrm>
            <a:off x="7420097" y="3468077"/>
            <a:ext cx="1241531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Hydrogenolysis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6794A3E-C7AC-AD6A-529B-92CB3BE4D823}"/>
              </a:ext>
            </a:extLst>
          </p:cNvPr>
          <p:cNvSpPr txBox="1"/>
          <p:nvPr/>
        </p:nvSpPr>
        <p:spPr>
          <a:xfrm>
            <a:off x="7385954" y="4299029"/>
            <a:ext cx="107620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Hydrocracking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359450-C5C4-8478-5C3B-BE5711BFDAEE}"/>
              </a:ext>
            </a:extLst>
          </p:cNvPr>
          <p:cNvSpPr txBox="1"/>
          <p:nvPr/>
        </p:nvSpPr>
        <p:spPr>
          <a:xfrm>
            <a:off x="7429363" y="5165042"/>
            <a:ext cx="102234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Liquification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0D17886-6305-BC1F-BFCE-1EB87B2D4218}"/>
              </a:ext>
            </a:extLst>
          </p:cNvPr>
          <p:cNvCxnSpPr>
            <a:cxnSpLocks/>
            <a:stCxn id="22" idx="3"/>
            <a:endCxn id="86" idx="1"/>
          </p:cNvCxnSpPr>
          <p:nvPr/>
        </p:nvCxnSpPr>
        <p:spPr>
          <a:xfrm>
            <a:off x="4238249" y="2579928"/>
            <a:ext cx="250178" cy="197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F49723-0399-E984-C975-1A72D01F3178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 flipV="1">
            <a:off x="4273122" y="3733953"/>
            <a:ext cx="261345" cy="269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D7A61E-F29F-225A-1C4A-CFC5DD2EC34A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>
            <a:off x="4273122" y="4003670"/>
            <a:ext cx="270283" cy="25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B071896-C79D-A701-EED8-B8DF02D6571E}"/>
              </a:ext>
            </a:extLst>
          </p:cNvPr>
          <p:cNvCxnSpPr>
            <a:cxnSpLocks/>
            <a:stCxn id="15" idx="3"/>
            <a:endCxn id="38" idx="1"/>
          </p:cNvCxnSpPr>
          <p:nvPr/>
        </p:nvCxnSpPr>
        <p:spPr>
          <a:xfrm>
            <a:off x="4273122" y="4003670"/>
            <a:ext cx="247431" cy="904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BAC42D0-9A3C-B915-B781-4E8CE50F2274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5956773" y="4907905"/>
            <a:ext cx="438271" cy="5893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7AB25F3-D8BF-4848-0AA2-CEFCCE800719}"/>
              </a:ext>
            </a:extLst>
          </p:cNvPr>
          <p:cNvCxnSpPr>
            <a:cxnSpLocks/>
            <a:stCxn id="37" idx="3"/>
            <a:endCxn id="45" idx="1"/>
          </p:cNvCxnSpPr>
          <p:nvPr/>
        </p:nvCxnSpPr>
        <p:spPr>
          <a:xfrm>
            <a:off x="6328917" y="4257199"/>
            <a:ext cx="27194" cy="309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F5EE24D-53CA-84DE-E677-A30B84CB6644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>
            <a:off x="6237185" y="3733953"/>
            <a:ext cx="157860" cy="30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B1121B7-002A-9A0D-96ED-F911D284C4A8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2421413" y="2229275"/>
            <a:ext cx="380616" cy="350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9C37AD9-985F-6C48-0134-26F51F6EA346}"/>
              </a:ext>
            </a:extLst>
          </p:cNvPr>
          <p:cNvSpPr txBox="1"/>
          <p:nvPr/>
        </p:nvSpPr>
        <p:spPr>
          <a:xfrm>
            <a:off x="5115569" y="756478"/>
            <a:ext cx="90685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extruction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81D4BC-680C-19C8-688E-58804B056489}"/>
              </a:ext>
            </a:extLst>
          </p:cNvPr>
          <p:cNvSpPr txBox="1"/>
          <p:nvPr/>
        </p:nvSpPr>
        <p:spPr>
          <a:xfrm>
            <a:off x="6411934" y="761040"/>
            <a:ext cx="989642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Pelletization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189031-E37A-CF17-C003-426D2409513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>
            <a:off x="6022428" y="887283"/>
            <a:ext cx="389506" cy="4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2CFC316-79E5-EF8C-3F85-7EDCB63CB2C2}"/>
              </a:ext>
            </a:extLst>
          </p:cNvPr>
          <p:cNvCxnSpPr>
            <a:cxnSpLocks/>
            <a:stCxn id="39" idx="3"/>
            <a:endCxn id="316" idx="1"/>
          </p:cNvCxnSpPr>
          <p:nvPr/>
        </p:nvCxnSpPr>
        <p:spPr>
          <a:xfrm flipV="1">
            <a:off x="7401576" y="889031"/>
            <a:ext cx="252896" cy="2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614F5AB-0909-1E35-20F4-FA416C1D94B6}"/>
              </a:ext>
            </a:extLst>
          </p:cNvPr>
          <p:cNvSpPr txBox="1"/>
          <p:nvPr/>
        </p:nvSpPr>
        <p:spPr>
          <a:xfrm>
            <a:off x="5747410" y="124276"/>
            <a:ext cx="163152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Rejection Management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DBF5378-8423-DDA9-E1EA-36984F3BAA87}"/>
              </a:ext>
            </a:extLst>
          </p:cNvPr>
          <p:cNvCxnSpPr>
            <a:stCxn id="39" idx="0"/>
            <a:endCxn id="85" idx="2"/>
          </p:cNvCxnSpPr>
          <p:nvPr/>
        </p:nvCxnSpPr>
        <p:spPr>
          <a:xfrm flipH="1" flipV="1">
            <a:off x="6563170" y="385886"/>
            <a:ext cx="343585" cy="375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D84C8EA-82A4-7AF6-7EEA-89C076C1C992}"/>
              </a:ext>
            </a:extLst>
          </p:cNvPr>
          <p:cNvCxnSpPr>
            <a:stCxn id="30" idx="0"/>
          </p:cNvCxnSpPr>
          <p:nvPr/>
        </p:nvCxnSpPr>
        <p:spPr>
          <a:xfrm flipV="1">
            <a:off x="5568999" y="400825"/>
            <a:ext cx="994171" cy="355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7CBCD51-4604-1292-8C8E-00FEB0A6CD29}"/>
              </a:ext>
            </a:extLst>
          </p:cNvPr>
          <p:cNvCxnSpPr>
            <a:endCxn id="85" idx="2"/>
          </p:cNvCxnSpPr>
          <p:nvPr/>
        </p:nvCxnSpPr>
        <p:spPr>
          <a:xfrm flipV="1">
            <a:off x="4745673" y="385886"/>
            <a:ext cx="1817497" cy="476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FE903FA-4F78-96FD-ED70-FB7C8C6154B7}"/>
              </a:ext>
            </a:extLst>
          </p:cNvPr>
          <p:cNvCxnSpPr>
            <a:stCxn id="57" idx="3"/>
            <a:endCxn id="85" idx="1"/>
          </p:cNvCxnSpPr>
          <p:nvPr/>
        </p:nvCxnSpPr>
        <p:spPr>
          <a:xfrm flipV="1">
            <a:off x="5442694" y="255081"/>
            <a:ext cx="304716" cy="139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BBADE583-877D-D1C4-52A7-49C9B6CDE73D}"/>
              </a:ext>
            </a:extLst>
          </p:cNvPr>
          <p:cNvCxnSpPr>
            <a:cxnSpLocks/>
            <a:stCxn id="55" idx="0"/>
            <a:endCxn id="85" idx="1"/>
          </p:cNvCxnSpPr>
          <p:nvPr/>
        </p:nvCxnSpPr>
        <p:spPr>
          <a:xfrm rot="16200000" flipH="1">
            <a:off x="4311609" y="-1180720"/>
            <a:ext cx="77394" cy="2794208"/>
          </a:xfrm>
          <a:prstGeom prst="bentConnector4">
            <a:avLst>
              <a:gd name="adj1" fmla="val -78086"/>
              <a:gd name="adj2" fmla="val 918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82317B04-2BC5-7F2F-EAE0-5D3D20AD8E02}"/>
              </a:ext>
            </a:extLst>
          </p:cNvPr>
          <p:cNvSpPr txBox="1"/>
          <p:nvPr/>
        </p:nvSpPr>
        <p:spPr>
          <a:xfrm>
            <a:off x="4627147" y="1796971"/>
            <a:ext cx="627532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Sorting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6057E4-C435-1ACC-EFEC-E254525B1403}"/>
              </a:ext>
            </a:extLst>
          </p:cNvPr>
          <p:cNvSpPr txBox="1"/>
          <p:nvPr/>
        </p:nvSpPr>
        <p:spPr>
          <a:xfrm>
            <a:off x="5518409" y="1836046"/>
            <a:ext cx="784764" cy="2616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Pyrolysis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7C7F25-B66D-E9EB-6740-2EE9A7D034FD}"/>
              </a:ext>
            </a:extLst>
          </p:cNvPr>
          <p:cNvSpPr txBox="1"/>
          <p:nvPr/>
        </p:nvSpPr>
        <p:spPr>
          <a:xfrm>
            <a:off x="6419996" y="1827100"/>
            <a:ext cx="906301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Purification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FCC6E41-BDE2-E695-F272-5F3910B7518C}"/>
              </a:ext>
            </a:extLst>
          </p:cNvPr>
          <p:cNvSpPr txBox="1"/>
          <p:nvPr/>
        </p:nvSpPr>
        <p:spPr>
          <a:xfrm>
            <a:off x="7513898" y="1858575"/>
            <a:ext cx="112910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Hydrocracking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C604DA-CF0C-9C94-572B-67B0FB9B8B85}"/>
              </a:ext>
            </a:extLst>
          </p:cNvPr>
          <p:cNvSpPr txBox="1"/>
          <p:nvPr/>
        </p:nvSpPr>
        <p:spPr>
          <a:xfrm>
            <a:off x="7551986" y="1372350"/>
            <a:ext cx="112910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Polymerization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62DFD2CB-2736-1FF8-EBB7-85FD47455012}"/>
              </a:ext>
            </a:extLst>
          </p:cNvPr>
          <p:cNvCxnSpPr>
            <a:stCxn id="54" idx="2"/>
            <a:endCxn id="120" idx="0"/>
          </p:cNvCxnSpPr>
          <p:nvPr/>
        </p:nvCxnSpPr>
        <p:spPr>
          <a:xfrm flipH="1">
            <a:off x="4940913" y="1616908"/>
            <a:ext cx="92236" cy="18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86A6A3D1-CFE8-2504-8C21-F19C343E48B1}"/>
              </a:ext>
            </a:extLst>
          </p:cNvPr>
          <p:cNvSpPr txBox="1"/>
          <p:nvPr/>
        </p:nvSpPr>
        <p:spPr>
          <a:xfrm>
            <a:off x="5709599" y="1356548"/>
            <a:ext cx="916152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Incineration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8004C3FF-6BDE-FA24-7EE9-196B47B516E1}"/>
              </a:ext>
            </a:extLst>
          </p:cNvPr>
          <p:cNvCxnSpPr>
            <a:stCxn id="120" idx="3"/>
            <a:endCxn id="196" idx="1"/>
          </p:cNvCxnSpPr>
          <p:nvPr/>
        </p:nvCxnSpPr>
        <p:spPr>
          <a:xfrm flipV="1">
            <a:off x="5254679" y="1487353"/>
            <a:ext cx="454920" cy="440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925148D5-12B9-62E9-F698-93C87F7122D8}"/>
              </a:ext>
            </a:extLst>
          </p:cNvPr>
          <p:cNvCxnSpPr>
            <a:cxnSpLocks/>
            <a:stCxn id="120" idx="3"/>
            <a:endCxn id="123" idx="1"/>
          </p:cNvCxnSpPr>
          <p:nvPr/>
        </p:nvCxnSpPr>
        <p:spPr>
          <a:xfrm>
            <a:off x="5254679" y="1927776"/>
            <a:ext cx="263730" cy="39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D8F1029A-E55C-8961-B29D-1B569ECEA56A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 flipV="1">
            <a:off x="6303173" y="1957905"/>
            <a:ext cx="116823" cy="8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D9A81F5-4F22-9BFE-0293-F36A6396D328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7326297" y="1957905"/>
            <a:ext cx="187601" cy="31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3E4E6AA-8155-DC9D-26C7-35C24E534396}"/>
              </a:ext>
            </a:extLst>
          </p:cNvPr>
          <p:cNvCxnSpPr>
            <a:stCxn id="125" idx="0"/>
            <a:endCxn id="127" idx="2"/>
          </p:cNvCxnSpPr>
          <p:nvPr/>
        </p:nvCxnSpPr>
        <p:spPr>
          <a:xfrm flipV="1">
            <a:off x="8078450" y="1633960"/>
            <a:ext cx="38088" cy="224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59BCB08-45BE-D334-AA33-D391A45F609D}"/>
              </a:ext>
            </a:extLst>
          </p:cNvPr>
          <p:cNvCxnSpPr>
            <a:cxnSpLocks/>
            <a:stCxn id="127" idx="3"/>
            <a:endCxn id="315" idx="1"/>
          </p:cNvCxnSpPr>
          <p:nvPr/>
        </p:nvCxnSpPr>
        <p:spPr>
          <a:xfrm>
            <a:off x="8681090" y="1503155"/>
            <a:ext cx="2490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4D53D5C6-52DE-5556-2414-57910E3148A3}"/>
              </a:ext>
            </a:extLst>
          </p:cNvPr>
          <p:cNvSpPr txBox="1"/>
          <p:nvPr/>
        </p:nvSpPr>
        <p:spPr>
          <a:xfrm>
            <a:off x="5210813" y="2851263"/>
            <a:ext cx="2037707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Combustion + Energy recovery 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02633FB-003C-AEC2-E5B8-9C94706BE43B}"/>
              </a:ext>
            </a:extLst>
          </p:cNvPr>
          <p:cNvSpPr txBox="1"/>
          <p:nvPr/>
        </p:nvSpPr>
        <p:spPr>
          <a:xfrm>
            <a:off x="7052907" y="5568660"/>
            <a:ext cx="213728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Combustion + Energy recovery 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3368B26-ACE1-9144-DDD2-00B70F6A02D9}"/>
              </a:ext>
            </a:extLst>
          </p:cNvPr>
          <p:cNvSpPr txBox="1"/>
          <p:nvPr/>
        </p:nvSpPr>
        <p:spPr>
          <a:xfrm>
            <a:off x="7076644" y="3841550"/>
            <a:ext cx="211354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Combustion + Energy recovery 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647251D-D960-1903-B929-377FC26E9C23}"/>
              </a:ext>
            </a:extLst>
          </p:cNvPr>
          <p:cNvSpPr txBox="1"/>
          <p:nvPr/>
        </p:nvSpPr>
        <p:spPr>
          <a:xfrm>
            <a:off x="6967555" y="4636084"/>
            <a:ext cx="205700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Combustion + Energy recovery </a:t>
            </a:r>
          </a:p>
        </p:txBody>
      </p: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F08C4130-DF3C-83E5-0B15-44D4E3D9E8AA}"/>
              </a:ext>
            </a:extLst>
          </p:cNvPr>
          <p:cNvCxnSpPr>
            <a:cxnSpLocks/>
            <a:stCxn id="58" idx="3"/>
            <a:endCxn id="314" idx="1"/>
          </p:cNvCxnSpPr>
          <p:nvPr/>
        </p:nvCxnSpPr>
        <p:spPr>
          <a:xfrm>
            <a:off x="7580523" y="2556162"/>
            <a:ext cx="387745" cy="144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BCB4645-6933-610A-BC3A-30D39A8DD6FF}"/>
              </a:ext>
            </a:extLst>
          </p:cNvPr>
          <p:cNvCxnSpPr>
            <a:cxnSpLocks/>
            <a:stCxn id="8" idx="3"/>
            <a:endCxn id="290" idx="1"/>
          </p:cNvCxnSpPr>
          <p:nvPr/>
        </p:nvCxnSpPr>
        <p:spPr>
          <a:xfrm>
            <a:off x="2360003" y="5001550"/>
            <a:ext cx="179130" cy="551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55C4B7B-F477-D45D-A790-CDBE93B73EE5}"/>
              </a:ext>
            </a:extLst>
          </p:cNvPr>
          <p:cNvCxnSpPr>
            <a:cxnSpLocks/>
            <a:stCxn id="9" idx="3"/>
            <a:endCxn id="283" idx="1"/>
          </p:cNvCxnSpPr>
          <p:nvPr/>
        </p:nvCxnSpPr>
        <p:spPr>
          <a:xfrm flipV="1">
            <a:off x="2013163" y="6470049"/>
            <a:ext cx="337824" cy="6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33528738-E722-75D9-2290-6CFBA7E60138}"/>
              </a:ext>
            </a:extLst>
          </p:cNvPr>
          <p:cNvSpPr txBox="1"/>
          <p:nvPr/>
        </p:nvSpPr>
        <p:spPr>
          <a:xfrm>
            <a:off x="2350987" y="6193050"/>
            <a:ext cx="1750063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0.25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147 </a:t>
            </a:r>
          </a:p>
          <a:p>
            <a:r>
              <a:rPr lang="en-RU" sz="1000" dirty="0"/>
              <a:t>MJ /  ton = 440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CEEC228-B6D5-6D12-BFEC-5DCBCDA5BAB9}"/>
              </a:ext>
            </a:extLst>
          </p:cNvPr>
          <p:cNvSpPr txBox="1"/>
          <p:nvPr/>
        </p:nvSpPr>
        <p:spPr>
          <a:xfrm>
            <a:off x="2539133" y="5276272"/>
            <a:ext cx="1981420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0.43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 ton  = 1628.78</a:t>
            </a:r>
          </a:p>
          <a:p>
            <a:r>
              <a:rPr lang="en-RU" sz="1000" dirty="0"/>
              <a:t>MJ / ton = -8443 (</a:t>
            </a:r>
            <a:r>
              <a:rPr lang="en-RU" sz="1000" b="1" dirty="0"/>
              <a:t>1600</a:t>
            </a:r>
            <a:r>
              <a:rPr lang="en-RU" sz="1000" dirty="0"/>
              <a:t>)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2D714B90-F012-C32E-78AF-4950F0BE8CDE}"/>
              </a:ext>
            </a:extLst>
          </p:cNvPr>
          <p:cNvSpPr txBox="1"/>
          <p:nvPr/>
        </p:nvSpPr>
        <p:spPr>
          <a:xfrm>
            <a:off x="7968268" y="2424097"/>
            <a:ext cx="1855098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0.007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1726</a:t>
            </a:r>
          </a:p>
          <a:p>
            <a:r>
              <a:rPr lang="en-RU" sz="1000" b="1" dirty="0"/>
              <a:t>MJ / kg </a:t>
            </a:r>
            <a:r>
              <a:rPr lang="en-RU" sz="1000" dirty="0"/>
              <a:t>= </a:t>
            </a:r>
            <a:r>
              <a:rPr lang="en-RU" sz="1000" b="1" dirty="0"/>
              <a:t>19826.96*</a:t>
            </a:r>
            <a:endParaRPr lang="en-RU" sz="10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ADF04D-AF1A-ADB8-80AC-744F98818977}"/>
              </a:ext>
            </a:extLst>
          </p:cNvPr>
          <p:cNvSpPr txBox="1"/>
          <p:nvPr/>
        </p:nvSpPr>
        <p:spPr>
          <a:xfrm>
            <a:off x="8930151" y="1226156"/>
            <a:ext cx="1699801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0.073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3348</a:t>
            </a:r>
          </a:p>
          <a:p>
            <a:r>
              <a:rPr lang="en-RU" sz="1000" dirty="0"/>
              <a:t>MJ / 1 ton = 15500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780B07D2-FB11-0BF2-93BB-E1706979E186}"/>
              </a:ext>
            </a:extLst>
          </p:cNvPr>
          <p:cNvSpPr txBox="1"/>
          <p:nvPr/>
        </p:nvSpPr>
        <p:spPr>
          <a:xfrm>
            <a:off x="7654472" y="608176"/>
            <a:ext cx="1611232" cy="5617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416</a:t>
            </a:r>
          </a:p>
          <a:p>
            <a:r>
              <a:rPr lang="en-RU" sz="1000" dirty="0"/>
              <a:t>MJ / ton = 4720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1BCBF026-96A6-8C1E-5AD8-FACF847320C2}"/>
              </a:ext>
            </a:extLst>
          </p:cNvPr>
          <p:cNvSpPr txBox="1"/>
          <p:nvPr/>
        </p:nvSpPr>
        <p:spPr>
          <a:xfrm>
            <a:off x="9900238" y="3314813"/>
            <a:ext cx="1518043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0.013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127</a:t>
            </a:r>
          </a:p>
          <a:p>
            <a:r>
              <a:rPr lang="en-RU" sz="1000" b="1" dirty="0"/>
              <a:t>MJ / kg = 3253.975*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51B2A360-A374-874B-61D6-67B8E6CB713D}"/>
              </a:ext>
            </a:extLst>
          </p:cNvPr>
          <p:cNvSpPr txBox="1"/>
          <p:nvPr/>
        </p:nvSpPr>
        <p:spPr>
          <a:xfrm>
            <a:off x="9668218" y="4198037"/>
            <a:ext cx="1559411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0.013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214</a:t>
            </a:r>
          </a:p>
          <a:p>
            <a:r>
              <a:rPr lang="en-RU" sz="1000" b="1" dirty="0"/>
              <a:t>MJ / kg  = 16115* 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2891570-AB8C-F226-9030-09F05FF72DDD}"/>
              </a:ext>
            </a:extLst>
          </p:cNvPr>
          <p:cNvSpPr txBox="1"/>
          <p:nvPr/>
        </p:nvSpPr>
        <p:spPr>
          <a:xfrm>
            <a:off x="9668219" y="5039060"/>
            <a:ext cx="1658912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0.013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ton = 743</a:t>
            </a:r>
          </a:p>
          <a:p>
            <a:r>
              <a:rPr lang="en-RU" sz="1000" b="1" dirty="0"/>
              <a:t>MJ / kg = 6012.276*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D764245-DD84-5436-E7E5-638085896BE6}"/>
              </a:ext>
            </a:extLst>
          </p:cNvPr>
          <p:cNvSpPr txBox="1"/>
          <p:nvPr/>
        </p:nvSpPr>
        <p:spPr>
          <a:xfrm>
            <a:off x="8756281" y="3463770"/>
            <a:ext cx="91193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Separation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B1B9431A-6F97-0C4D-EE5A-AD56FD26C5B4}"/>
              </a:ext>
            </a:extLst>
          </p:cNvPr>
          <p:cNvSpPr txBox="1"/>
          <p:nvPr/>
        </p:nvSpPr>
        <p:spPr>
          <a:xfrm>
            <a:off x="8579579" y="4299029"/>
            <a:ext cx="91193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Separation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41C2063C-1080-34D7-DE73-31A5E756543E}"/>
              </a:ext>
            </a:extLst>
          </p:cNvPr>
          <p:cNvSpPr txBox="1"/>
          <p:nvPr/>
        </p:nvSpPr>
        <p:spPr>
          <a:xfrm>
            <a:off x="8579579" y="5156673"/>
            <a:ext cx="91193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Separation</a:t>
            </a:r>
          </a:p>
        </p:txBody>
      </p: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E35231A5-7421-2B0E-446E-91C1E7122A37}"/>
              </a:ext>
            </a:extLst>
          </p:cNvPr>
          <p:cNvCxnSpPr>
            <a:cxnSpLocks/>
            <a:stCxn id="334" idx="3"/>
            <a:endCxn id="317" idx="1"/>
          </p:cNvCxnSpPr>
          <p:nvPr/>
        </p:nvCxnSpPr>
        <p:spPr>
          <a:xfrm flipV="1">
            <a:off x="9668219" y="3591812"/>
            <a:ext cx="232019" cy="2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18EDFCBE-818B-4E3E-4505-38113461D1BA}"/>
              </a:ext>
            </a:extLst>
          </p:cNvPr>
          <p:cNvCxnSpPr>
            <a:cxnSpLocks/>
            <a:stCxn id="335" idx="3"/>
            <a:endCxn id="318" idx="1"/>
          </p:cNvCxnSpPr>
          <p:nvPr/>
        </p:nvCxnSpPr>
        <p:spPr>
          <a:xfrm>
            <a:off x="9491517" y="4429834"/>
            <a:ext cx="176701" cy="45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EDBFD295-ABFC-B4DB-38FA-BA06206333D6}"/>
              </a:ext>
            </a:extLst>
          </p:cNvPr>
          <p:cNvCxnSpPr>
            <a:cxnSpLocks/>
            <a:stCxn id="336" idx="3"/>
            <a:endCxn id="319" idx="1"/>
          </p:cNvCxnSpPr>
          <p:nvPr/>
        </p:nvCxnSpPr>
        <p:spPr>
          <a:xfrm>
            <a:off x="9491517" y="5287478"/>
            <a:ext cx="176702" cy="28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C69B6E45-75F3-963F-B270-4603C4806389}"/>
              </a:ext>
            </a:extLst>
          </p:cNvPr>
          <p:cNvSpPr txBox="1"/>
          <p:nvPr/>
        </p:nvSpPr>
        <p:spPr>
          <a:xfrm>
            <a:off x="10194903" y="2433072"/>
            <a:ext cx="1855098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000" b="1" dirty="0"/>
              <a:t>k</a:t>
            </a:r>
            <a:r>
              <a:rPr lang="en-RU" sz="1000" b="1" dirty="0"/>
              <a:t>g CO2-eq / ton = 1090.9034</a:t>
            </a:r>
          </a:p>
          <a:p>
            <a:r>
              <a:rPr lang="en-RU" sz="1000" b="1" dirty="0"/>
              <a:t>MJ / ton  = -809.05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75F65880-DF84-1EA7-5DC4-6A8C2AC653E0}"/>
              </a:ext>
            </a:extLst>
          </p:cNvPr>
          <p:cNvSpPr txBox="1"/>
          <p:nvPr/>
        </p:nvSpPr>
        <p:spPr>
          <a:xfrm>
            <a:off x="5497138" y="2433073"/>
            <a:ext cx="102234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Gasification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16C1BD81-329B-675C-D4B9-9E721FA8CEF3}"/>
              </a:ext>
            </a:extLst>
          </p:cNvPr>
          <p:cNvSpPr txBox="1"/>
          <p:nvPr/>
        </p:nvSpPr>
        <p:spPr>
          <a:xfrm>
            <a:off x="4492764" y="2421873"/>
            <a:ext cx="81200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25407387-7E0F-04C7-937D-25475B5A0939}"/>
              </a:ext>
            </a:extLst>
          </p:cNvPr>
          <p:cNvSpPr txBox="1"/>
          <p:nvPr/>
        </p:nvSpPr>
        <p:spPr>
          <a:xfrm>
            <a:off x="6450234" y="3472343"/>
            <a:ext cx="81200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2E7D76DC-2823-E6E2-F697-184670F339B7}"/>
              </a:ext>
            </a:extLst>
          </p:cNvPr>
          <p:cNvSpPr txBox="1"/>
          <p:nvPr/>
        </p:nvSpPr>
        <p:spPr>
          <a:xfrm>
            <a:off x="6424329" y="4309959"/>
            <a:ext cx="81200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ECF4261B-4076-F59E-EC40-C8B22F742F2B}"/>
              </a:ext>
            </a:extLst>
          </p:cNvPr>
          <p:cNvSpPr txBox="1"/>
          <p:nvPr/>
        </p:nvSpPr>
        <p:spPr>
          <a:xfrm>
            <a:off x="6458629" y="5186216"/>
            <a:ext cx="81200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cxnSp>
        <p:nvCxnSpPr>
          <p:cNvPr id="394" name="Elbow Connector 393">
            <a:extLst>
              <a:ext uri="{FF2B5EF4-FFF2-40B4-BE49-F238E27FC236}">
                <a16:creationId xmlns:a16="http://schemas.microsoft.com/office/drawing/2014/main" id="{C17DD176-F644-DD52-E38B-BD8E2AFEB10B}"/>
              </a:ext>
            </a:extLst>
          </p:cNvPr>
          <p:cNvCxnSpPr>
            <a:cxnSpLocks/>
            <a:stCxn id="283" idx="3"/>
            <a:endCxn id="374" idx="2"/>
          </p:cNvCxnSpPr>
          <p:nvPr/>
        </p:nvCxnSpPr>
        <p:spPr>
          <a:xfrm flipV="1">
            <a:off x="4101050" y="2833182"/>
            <a:ext cx="7021402" cy="36368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Elbow Connector 395">
            <a:extLst>
              <a:ext uri="{FF2B5EF4-FFF2-40B4-BE49-F238E27FC236}">
                <a16:creationId xmlns:a16="http://schemas.microsoft.com/office/drawing/2014/main" id="{8EDDD3EF-6364-75E9-2A92-D454C3C55132}"/>
              </a:ext>
            </a:extLst>
          </p:cNvPr>
          <p:cNvCxnSpPr>
            <a:cxnSpLocks/>
            <a:stCxn id="290" idx="2"/>
            <a:endCxn id="374" idx="2"/>
          </p:cNvCxnSpPr>
          <p:nvPr/>
        </p:nvCxnSpPr>
        <p:spPr>
          <a:xfrm rot="5400000" flipH="1" flipV="1">
            <a:off x="5827603" y="535421"/>
            <a:ext cx="2997088" cy="7592609"/>
          </a:xfrm>
          <a:prstGeom prst="bentConnector3">
            <a:avLst>
              <a:gd name="adj1" fmla="val -76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1" name="Elbow Connector 400">
            <a:extLst>
              <a:ext uri="{FF2B5EF4-FFF2-40B4-BE49-F238E27FC236}">
                <a16:creationId xmlns:a16="http://schemas.microsoft.com/office/drawing/2014/main" id="{61BB0366-A9FF-B600-EE04-B8E266FC1113}"/>
              </a:ext>
            </a:extLst>
          </p:cNvPr>
          <p:cNvCxnSpPr>
            <a:cxnSpLocks/>
            <a:stCxn id="319" idx="3"/>
            <a:endCxn id="374" idx="2"/>
          </p:cNvCxnSpPr>
          <p:nvPr/>
        </p:nvCxnSpPr>
        <p:spPr>
          <a:xfrm flipH="1" flipV="1">
            <a:off x="11122452" y="2833182"/>
            <a:ext cx="204679" cy="2482877"/>
          </a:xfrm>
          <a:prstGeom prst="bentConnector4">
            <a:avLst>
              <a:gd name="adj1" fmla="val -111687"/>
              <a:gd name="adj2" fmla="val 555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Elbow Connector 402">
            <a:extLst>
              <a:ext uri="{FF2B5EF4-FFF2-40B4-BE49-F238E27FC236}">
                <a16:creationId xmlns:a16="http://schemas.microsoft.com/office/drawing/2014/main" id="{537BE35C-7BB6-E787-3D63-A9DA5A179030}"/>
              </a:ext>
            </a:extLst>
          </p:cNvPr>
          <p:cNvCxnSpPr>
            <a:cxnSpLocks/>
            <a:stCxn id="318" idx="3"/>
            <a:endCxn id="374" idx="2"/>
          </p:cNvCxnSpPr>
          <p:nvPr/>
        </p:nvCxnSpPr>
        <p:spPr>
          <a:xfrm flipH="1" flipV="1">
            <a:off x="11122452" y="2833182"/>
            <a:ext cx="105177" cy="1641854"/>
          </a:xfrm>
          <a:prstGeom prst="bentConnector4">
            <a:avLst>
              <a:gd name="adj1" fmla="val -217348"/>
              <a:gd name="adj2" fmla="val 584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Elbow Connector 404">
            <a:extLst>
              <a:ext uri="{FF2B5EF4-FFF2-40B4-BE49-F238E27FC236}">
                <a16:creationId xmlns:a16="http://schemas.microsoft.com/office/drawing/2014/main" id="{14DC9EC8-8296-0B9D-DE4F-5DBC2A0FB95C}"/>
              </a:ext>
            </a:extLst>
          </p:cNvPr>
          <p:cNvCxnSpPr>
            <a:cxnSpLocks/>
            <a:stCxn id="317" idx="3"/>
            <a:endCxn id="374" idx="2"/>
          </p:cNvCxnSpPr>
          <p:nvPr/>
        </p:nvCxnSpPr>
        <p:spPr>
          <a:xfrm flipH="1" flipV="1">
            <a:off x="11122452" y="2833182"/>
            <a:ext cx="295829" cy="758630"/>
          </a:xfrm>
          <a:prstGeom prst="bentConnector4">
            <a:avLst>
              <a:gd name="adj1" fmla="val -77274"/>
              <a:gd name="adj2" fmla="val 682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7" name="Elbow Connector 406">
            <a:extLst>
              <a:ext uri="{FF2B5EF4-FFF2-40B4-BE49-F238E27FC236}">
                <a16:creationId xmlns:a16="http://schemas.microsoft.com/office/drawing/2014/main" id="{8C77347C-8E92-BC3D-980C-52C9B90048B7}"/>
              </a:ext>
            </a:extLst>
          </p:cNvPr>
          <p:cNvCxnSpPr>
            <a:cxnSpLocks/>
            <a:stCxn id="315" idx="3"/>
            <a:endCxn id="374" idx="1"/>
          </p:cNvCxnSpPr>
          <p:nvPr/>
        </p:nvCxnSpPr>
        <p:spPr>
          <a:xfrm flipH="1">
            <a:off x="10194903" y="1503155"/>
            <a:ext cx="435049" cy="1129972"/>
          </a:xfrm>
          <a:prstGeom prst="bentConnector5">
            <a:avLst>
              <a:gd name="adj1" fmla="val -52546"/>
              <a:gd name="adj2" fmla="val 53405"/>
              <a:gd name="adj3" fmla="val 1525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9" name="Elbow Connector 408">
            <a:extLst>
              <a:ext uri="{FF2B5EF4-FFF2-40B4-BE49-F238E27FC236}">
                <a16:creationId xmlns:a16="http://schemas.microsoft.com/office/drawing/2014/main" id="{999BC8D8-A7D7-FB8C-51D3-E2233D599019}"/>
              </a:ext>
            </a:extLst>
          </p:cNvPr>
          <p:cNvCxnSpPr>
            <a:cxnSpLocks/>
            <a:stCxn id="316" idx="3"/>
            <a:endCxn id="374" idx="0"/>
          </p:cNvCxnSpPr>
          <p:nvPr/>
        </p:nvCxnSpPr>
        <p:spPr>
          <a:xfrm>
            <a:off x="9265704" y="889031"/>
            <a:ext cx="1856748" cy="154404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0CF1B309-2087-B474-431A-6FB4DDC59706}"/>
              </a:ext>
            </a:extLst>
          </p:cNvPr>
          <p:cNvCxnSpPr>
            <a:cxnSpLocks/>
            <a:stCxn id="314" idx="3"/>
            <a:endCxn id="374" idx="1"/>
          </p:cNvCxnSpPr>
          <p:nvPr/>
        </p:nvCxnSpPr>
        <p:spPr>
          <a:xfrm flipV="1">
            <a:off x="9823366" y="2633127"/>
            <a:ext cx="371537" cy="67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2BCC7FB8-09B7-F24D-A0D9-223C389416B3}"/>
              </a:ext>
            </a:extLst>
          </p:cNvPr>
          <p:cNvCxnSpPr>
            <a:stCxn id="378" idx="3"/>
          </p:cNvCxnSpPr>
          <p:nvPr/>
        </p:nvCxnSpPr>
        <p:spPr>
          <a:xfrm>
            <a:off x="5304767" y="2552678"/>
            <a:ext cx="192371" cy="72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56AA2304-9B1A-1313-7F8C-D81159C63309}"/>
              </a:ext>
            </a:extLst>
          </p:cNvPr>
          <p:cNvCxnSpPr>
            <a:stCxn id="375" idx="3"/>
            <a:endCxn id="58" idx="1"/>
          </p:cNvCxnSpPr>
          <p:nvPr/>
        </p:nvCxnSpPr>
        <p:spPr>
          <a:xfrm flipV="1">
            <a:off x="6519483" y="2556162"/>
            <a:ext cx="149102" cy="7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Elbow Connector 418">
            <a:extLst>
              <a:ext uri="{FF2B5EF4-FFF2-40B4-BE49-F238E27FC236}">
                <a16:creationId xmlns:a16="http://schemas.microsoft.com/office/drawing/2014/main" id="{E91C6B08-7CA6-4F68-A867-36B591B18728}"/>
              </a:ext>
            </a:extLst>
          </p:cNvPr>
          <p:cNvCxnSpPr>
            <a:stCxn id="58" idx="2"/>
            <a:endCxn id="245" idx="3"/>
          </p:cNvCxnSpPr>
          <p:nvPr/>
        </p:nvCxnSpPr>
        <p:spPr>
          <a:xfrm rot="16200000" flipH="1">
            <a:off x="7038987" y="2772534"/>
            <a:ext cx="295101" cy="123966"/>
          </a:xfrm>
          <a:prstGeom prst="bentConnector4">
            <a:avLst>
              <a:gd name="adj1" fmla="val 27837"/>
              <a:gd name="adj2" fmla="val 3090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Elbow Connector 420">
            <a:extLst>
              <a:ext uri="{FF2B5EF4-FFF2-40B4-BE49-F238E27FC236}">
                <a16:creationId xmlns:a16="http://schemas.microsoft.com/office/drawing/2014/main" id="{8D0EB0A5-0D68-D4BB-7AF1-41F268F94BC9}"/>
              </a:ext>
            </a:extLst>
          </p:cNvPr>
          <p:cNvCxnSpPr>
            <a:cxnSpLocks/>
            <a:stCxn id="378" idx="2"/>
            <a:endCxn id="245" idx="1"/>
          </p:cNvCxnSpPr>
          <p:nvPr/>
        </p:nvCxnSpPr>
        <p:spPr>
          <a:xfrm rot="16200000" flipH="1">
            <a:off x="4905497" y="2676751"/>
            <a:ext cx="298585" cy="3120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Elbow Connector 423">
            <a:extLst>
              <a:ext uri="{FF2B5EF4-FFF2-40B4-BE49-F238E27FC236}">
                <a16:creationId xmlns:a16="http://schemas.microsoft.com/office/drawing/2014/main" id="{682B1654-DBF4-87B7-C5EF-D9336EC574A0}"/>
              </a:ext>
            </a:extLst>
          </p:cNvPr>
          <p:cNvCxnSpPr>
            <a:cxnSpLocks/>
            <a:stCxn id="383" idx="2"/>
            <a:endCxn id="247" idx="1"/>
          </p:cNvCxnSpPr>
          <p:nvPr/>
        </p:nvCxnSpPr>
        <p:spPr>
          <a:xfrm rot="16200000" flipH="1">
            <a:off x="6847239" y="3742950"/>
            <a:ext cx="238402" cy="2204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Elbow Connector 426">
            <a:extLst>
              <a:ext uri="{FF2B5EF4-FFF2-40B4-BE49-F238E27FC236}">
                <a16:creationId xmlns:a16="http://schemas.microsoft.com/office/drawing/2014/main" id="{F9F9CF11-F36E-7B17-F5A5-082FF8B3CD28}"/>
              </a:ext>
            </a:extLst>
          </p:cNvPr>
          <p:cNvCxnSpPr>
            <a:cxnSpLocks/>
            <a:stCxn id="388" idx="2"/>
            <a:endCxn id="248" idx="1"/>
          </p:cNvCxnSpPr>
          <p:nvPr/>
        </p:nvCxnSpPr>
        <p:spPr>
          <a:xfrm rot="16200000" flipH="1">
            <a:off x="6801283" y="4600617"/>
            <a:ext cx="195320" cy="13722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Elbow Connector 430">
            <a:extLst>
              <a:ext uri="{FF2B5EF4-FFF2-40B4-BE49-F238E27FC236}">
                <a16:creationId xmlns:a16="http://schemas.microsoft.com/office/drawing/2014/main" id="{83C3A242-B8C6-1956-2D21-987DA8721A63}"/>
              </a:ext>
            </a:extLst>
          </p:cNvPr>
          <p:cNvCxnSpPr>
            <a:cxnSpLocks/>
            <a:stCxn id="390" idx="2"/>
            <a:endCxn id="246" idx="1"/>
          </p:cNvCxnSpPr>
          <p:nvPr/>
        </p:nvCxnSpPr>
        <p:spPr>
          <a:xfrm rot="16200000" flipH="1">
            <a:off x="6832950" y="5479507"/>
            <a:ext cx="251639" cy="188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Elbow Connector 433">
            <a:extLst>
              <a:ext uri="{FF2B5EF4-FFF2-40B4-BE49-F238E27FC236}">
                <a16:creationId xmlns:a16="http://schemas.microsoft.com/office/drawing/2014/main" id="{4124DF5E-0C28-F9EA-A2D2-02C8A29F232D}"/>
              </a:ext>
            </a:extLst>
          </p:cNvPr>
          <p:cNvCxnSpPr>
            <a:cxnSpLocks/>
            <a:stCxn id="336" idx="2"/>
            <a:endCxn id="246" idx="3"/>
          </p:cNvCxnSpPr>
          <p:nvPr/>
        </p:nvCxnSpPr>
        <p:spPr>
          <a:xfrm rot="16200000" flipH="1">
            <a:off x="8972278" y="5481553"/>
            <a:ext cx="281182" cy="154642"/>
          </a:xfrm>
          <a:prstGeom prst="bentConnector4">
            <a:avLst>
              <a:gd name="adj1" fmla="val 26740"/>
              <a:gd name="adj2" fmla="val 25424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Elbow Connector 436">
            <a:extLst>
              <a:ext uri="{FF2B5EF4-FFF2-40B4-BE49-F238E27FC236}">
                <a16:creationId xmlns:a16="http://schemas.microsoft.com/office/drawing/2014/main" id="{2C270351-1D3C-E17F-A3B7-A9E7C0349443}"/>
              </a:ext>
            </a:extLst>
          </p:cNvPr>
          <p:cNvCxnSpPr>
            <a:cxnSpLocks/>
            <a:stCxn id="335" idx="2"/>
            <a:endCxn id="248" idx="3"/>
          </p:cNvCxnSpPr>
          <p:nvPr/>
        </p:nvCxnSpPr>
        <p:spPr>
          <a:xfrm rot="5400000">
            <a:off x="8926930" y="4658271"/>
            <a:ext cx="206250" cy="109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Elbow Connector 449">
            <a:extLst>
              <a:ext uri="{FF2B5EF4-FFF2-40B4-BE49-F238E27FC236}">
                <a16:creationId xmlns:a16="http://schemas.microsoft.com/office/drawing/2014/main" id="{64A39333-BB4E-BB85-CEB3-625F1679FA35}"/>
              </a:ext>
            </a:extLst>
          </p:cNvPr>
          <p:cNvCxnSpPr>
            <a:cxnSpLocks/>
            <a:endCxn id="247" idx="3"/>
          </p:cNvCxnSpPr>
          <p:nvPr/>
        </p:nvCxnSpPr>
        <p:spPr>
          <a:xfrm rot="5400000">
            <a:off x="9106987" y="3832290"/>
            <a:ext cx="223268" cy="5686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1730D9C2-8C1E-524C-35CF-C8887BEB04E6}"/>
              </a:ext>
            </a:extLst>
          </p:cNvPr>
          <p:cNvCxnSpPr>
            <a:cxnSpLocks/>
            <a:stCxn id="383" idx="3"/>
            <a:endCxn id="62" idx="1"/>
          </p:cNvCxnSpPr>
          <p:nvPr/>
        </p:nvCxnSpPr>
        <p:spPr>
          <a:xfrm flipV="1">
            <a:off x="7262237" y="3598882"/>
            <a:ext cx="157860" cy="4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14B3D6D2-169C-FFB9-7AE2-63EDE1A39C8D}"/>
              </a:ext>
            </a:extLst>
          </p:cNvPr>
          <p:cNvCxnSpPr>
            <a:cxnSpLocks/>
            <a:stCxn id="62" idx="3"/>
            <a:endCxn id="334" idx="1"/>
          </p:cNvCxnSpPr>
          <p:nvPr/>
        </p:nvCxnSpPr>
        <p:spPr>
          <a:xfrm flipV="1">
            <a:off x="8661628" y="3594575"/>
            <a:ext cx="94653" cy="4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170D9487-A407-0D02-5658-9D269A4D899B}"/>
              </a:ext>
            </a:extLst>
          </p:cNvPr>
          <p:cNvCxnSpPr>
            <a:cxnSpLocks/>
            <a:endCxn id="335" idx="1"/>
          </p:cNvCxnSpPr>
          <p:nvPr/>
        </p:nvCxnSpPr>
        <p:spPr>
          <a:xfrm flipV="1">
            <a:off x="8479017" y="4429834"/>
            <a:ext cx="100562" cy="10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4BAEC337-481C-66AC-0724-A6BBCAD1F425}"/>
              </a:ext>
            </a:extLst>
          </p:cNvPr>
          <p:cNvCxnSpPr>
            <a:cxnSpLocks/>
            <a:stCxn id="388" idx="3"/>
            <a:endCxn id="63" idx="1"/>
          </p:cNvCxnSpPr>
          <p:nvPr/>
        </p:nvCxnSpPr>
        <p:spPr>
          <a:xfrm flipV="1">
            <a:off x="7236332" y="4429834"/>
            <a:ext cx="149622" cy="10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9C29DC56-37F5-6D46-E5EB-0A5C133EABF6}"/>
              </a:ext>
            </a:extLst>
          </p:cNvPr>
          <p:cNvCxnSpPr>
            <a:cxnSpLocks/>
            <a:stCxn id="390" idx="3"/>
            <a:endCxn id="64" idx="1"/>
          </p:cNvCxnSpPr>
          <p:nvPr/>
        </p:nvCxnSpPr>
        <p:spPr>
          <a:xfrm flipV="1">
            <a:off x="7270632" y="5295847"/>
            <a:ext cx="158731" cy="21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Arrow Connector 467">
            <a:extLst>
              <a:ext uri="{FF2B5EF4-FFF2-40B4-BE49-F238E27FC236}">
                <a16:creationId xmlns:a16="http://schemas.microsoft.com/office/drawing/2014/main" id="{C6DE2ED5-BCBE-4BB4-789F-87593A9E0FA2}"/>
              </a:ext>
            </a:extLst>
          </p:cNvPr>
          <p:cNvCxnSpPr>
            <a:cxnSpLocks/>
            <a:stCxn id="64" idx="3"/>
            <a:endCxn id="336" idx="1"/>
          </p:cNvCxnSpPr>
          <p:nvPr/>
        </p:nvCxnSpPr>
        <p:spPr>
          <a:xfrm flipV="1">
            <a:off x="8451708" y="5287478"/>
            <a:ext cx="127871" cy="8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7" name="TextBox 506">
            <a:extLst>
              <a:ext uri="{FF2B5EF4-FFF2-40B4-BE49-F238E27FC236}">
                <a16:creationId xmlns:a16="http://schemas.microsoft.com/office/drawing/2014/main" id="{2305ACA4-9C36-9AC5-426E-A827EB04EF05}"/>
              </a:ext>
            </a:extLst>
          </p:cNvPr>
          <p:cNvSpPr txBox="1"/>
          <p:nvPr/>
        </p:nvSpPr>
        <p:spPr>
          <a:xfrm>
            <a:off x="11056815" y="6586811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2478235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165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PVC Recycling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64632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PVC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47869" y="2643031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058142" y="5349873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1058142" y="6348255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275873" y="3309137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2854287" y="2643031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2815724" y="3670908"/>
            <a:ext cx="15763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Gasification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646324" y="722632"/>
            <a:ext cx="315803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46324" y="2827697"/>
            <a:ext cx="301545" cy="511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646324" y="3339237"/>
            <a:ext cx="411818" cy="2195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646324" y="3339237"/>
            <a:ext cx="411818" cy="3193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646807" y="3012363"/>
            <a:ext cx="328004" cy="296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673748" y="2827697"/>
            <a:ext cx="180539" cy="666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6EC792C-C9C3-FCE3-AC40-CBF97C7D2F18}"/>
              </a:ext>
            </a:extLst>
          </p:cNvPr>
          <p:cNvSpPr/>
          <p:nvPr/>
        </p:nvSpPr>
        <p:spPr>
          <a:xfrm>
            <a:off x="2515689" y="159384"/>
            <a:ext cx="4158331" cy="807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673748" y="3493803"/>
            <a:ext cx="141976" cy="36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787F-B495-8665-6608-74AD12217A25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2360002" y="563217"/>
            <a:ext cx="155687" cy="159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8E285A-D169-8AA2-038B-8BD4EEA9B6B6}"/>
              </a:ext>
            </a:extLst>
          </p:cNvPr>
          <p:cNvSpPr txBox="1"/>
          <p:nvPr/>
        </p:nvSpPr>
        <p:spPr>
          <a:xfrm>
            <a:off x="2575361" y="186536"/>
            <a:ext cx="102234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transporting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4E3F63-A368-8782-6EBE-9A020FC36EEE}"/>
              </a:ext>
            </a:extLst>
          </p:cNvPr>
          <p:cNvSpPr txBox="1"/>
          <p:nvPr/>
        </p:nvSpPr>
        <p:spPr>
          <a:xfrm>
            <a:off x="3377463" y="605782"/>
            <a:ext cx="776303" cy="2662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crushing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9FC058-D5F0-3505-B861-30E1AA01315B}"/>
              </a:ext>
            </a:extLst>
          </p:cNvPr>
          <p:cNvSpPr txBox="1"/>
          <p:nvPr/>
        </p:nvSpPr>
        <p:spPr>
          <a:xfrm>
            <a:off x="4669549" y="597873"/>
            <a:ext cx="61607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sorting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0D34A4-A8C8-579A-646D-41631676973C}"/>
              </a:ext>
            </a:extLst>
          </p:cNvPr>
          <p:cNvSpPr txBox="1"/>
          <p:nvPr/>
        </p:nvSpPr>
        <p:spPr>
          <a:xfrm>
            <a:off x="5124499" y="187457"/>
            <a:ext cx="116182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granulation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DA845D-E4FC-C343-BF2E-672B2A8F294A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3086534" y="448146"/>
            <a:ext cx="679081" cy="157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7150DE8-6952-DC55-CB60-45F70088E4CC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4153766" y="728678"/>
            <a:ext cx="515783" cy="10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FD51BF1-5F81-3290-3003-354B82029057}"/>
              </a:ext>
            </a:extLst>
          </p:cNvPr>
          <p:cNvCxnSpPr>
            <a:cxnSpLocks/>
            <a:stCxn id="57" idx="3"/>
            <a:endCxn id="59" idx="2"/>
          </p:cNvCxnSpPr>
          <p:nvPr/>
        </p:nvCxnSpPr>
        <p:spPr>
          <a:xfrm flipV="1">
            <a:off x="5285622" y="449067"/>
            <a:ext cx="419790" cy="279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D4F430BC-7BF0-BBC8-9467-BE90477667FA}"/>
              </a:ext>
            </a:extLst>
          </p:cNvPr>
          <p:cNvSpPr/>
          <p:nvPr/>
        </p:nvSpPr>
        <p:spPr>
          <a:xfrm>
            <a:off x="4713125" y="2345070"/>
            <a:ext cx="4145666" cy="8095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4" idx="3"/>
            <a:endCxn id="86" idx="1"/>
          </p:cNvCxnSpPr>
          <p:nvPr/>
        </p:nvCxnSpPr>
        <p:spPr>
          <a:xfrm flipV="1">
            <a:off x="3957657" y="2749821"/>
            <a:ext cx="755468" cy="77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0D70D3F-87A6-26D4-4241-B957BEA9A93A}"/>
              </a:ext>
            </a:extLst>
          </p:cNvPr>
          <p:cNvCxnSpPr>
            <a:cxnSpLocks/>
            <a:stCxn id="15" idx="3"/>
            <a:endCxn id="71" idx="1"/>
          </p:cNvCxnSpPr>
          <p:nvPr/>
        </p:nvCxnSpPr>
        <p:spPr>
          <a:xfrm>
            <a:off x="4392059" y="3855574"/>
            <a:ext cx="558482" cy="15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4E88AD69-3CA5-7B7B-8535-4CA350666C3B}"/>
              </a:ext>
            </a:extLst>
          </p:cNvPr>
          <p:cNvCxnSpPr>
            <a:cxnSpLocks/>
            <a:stCxn id="59" idx="3"/>
            <a:endCxn id="77" idx="1"/>
          </p:cNvCxnSpPr>
          <p:nvPr/>
        </p:nvCxnSpPr>
        <p:spPr>
          <a:xfrm>
            <a:off x="6286324" y="318262"/>
            <a:ext cx="560260" cy="120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5C426F-88E4-8ACA-88EA-6E075EACA8D1}"/>
              </a:ext>
            </a:extLst>
          </p:cNvPr>
          <p:cNvSpPr txBox="1"/>
          <p:nvPr/>
        </p:nvSpPr>
        <p:spPr>
          <a:xfrm>
            <a:off x="4793183" y="2381421"/>
            <a:ext cx="112697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dirty="0"/>
              <a:t>P</a:t>
            </a:r>
            <a:r>
              <a:rPr lang="en-RU" sz="1100" dirty="0"/>
              <a:t>re-treatment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F14C-7C96-DDA3-B732-359DB5814D72}"/>
              </a:ext>
            </a:extLst>
          </p:cNvPr>
          <p:cNvSpPr txBox="1"/>
          <p:nvPr/>
        </p:nvSpPr>
        <p:spPr>
          <a:xfrm>
            <a:off x="1410240" y="451411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Dissolution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4F6A3F-F5FA-9E94-2EF1-0CCD2BF15101}"/>
              </a:ext>
            </a:extLst>
          </p:cNvPr>
          <p:cNvSpPr txBox="1"/>
          <p:nvPr/>
        </p:nvSpPr>
        <p:spPr>
          <a:xfrm>
            <a:off x="1236517" y="192947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Solvolysis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5FE05-A02D-45E8-72D0-B668835E6D50}"/>
              </a:ext>
            </a:extLst>
          </p:cNvPr>
          <p:cNvCxnSpPr>
            <a:cxnSpLocks/>
            <a:stCxn id="7" idx="0"/>
            <a:endCxn id="16" idx="2"/>
          </p:cNvCxnSpPr>
          <p:nvPr/>
        </p:nvCxnSpPr>
        <p:spPr>
          <a:xfrm flipV="1">
            <a:off x="1646807" y="2298811"/>
            <a:ext cx="288648" cy="344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6E88B7-B1BD-CB92-F81B-CC370C502E0E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>
            <a:off x="646324" y="3339237"/>
            <a:ext cx="763916" cy="1359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3DD50A3-F050-ADDA-2104-26253B429F3D}"/>
              </a:ext>
            </a:extLst>
          </p:cNvPr>
          <p:cNvSpPr txBox="1"/>
          <p:nvPr/>
        </p:nvSpPr>
        <p:spPr>
          <a:xfrm>
            <a:off x="2987495" y="1557116"/>
            <a:ext cx="139787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Hydrolysis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F61579-520D-77E3-BA0D-A6733DDD3180}"/>
              </a:ext>
            </a:extLst>
          </p:cNvPr>
          <p:cNvCxnSpPr>
            <a:cxnSpLocks/>
            <a:stCxn id="16" idx="3"/>
            <a:endCxn id="36" idx="1"/>
          </p:cNvCxnSpPr>
          <p:nvPr/>
        </p:nvCxnSpPr>
        <p:spPr>
          <a:xfrm flipV="1">
            <a:off x="2634392" y="1741782"/>
            <a:ext cx="353103" cy="3723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8643C23-DB80-C571-DD64-29165F5C9DD4}"/>
              </a:ext>
            </a:extLst>
          </p:cNvPr>
          <p:cNvSpPr/>
          <p:nvPr/>
        </p:nvSpPr>
        <p:spPr>
          <a:xfrm>
            <a:off x="2575361" y="5250080"/>
            <a:ext cx="2436523" cy="847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1249E3-C394-BF6D-A872-6E7DABF5E21D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>
          <a:xfrm>
            <a:off x="2456017" y="5534539"/>
            <a:ext cx="119344" cy="139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125127-D126-9741-8563-44F3BBA820AA}"/>
              </a:ext>
            </a:extLst>
          </p:cNvPr>
          <p:cNvSpPr txBox="1"/>
          <p:nvPr/>
        </p:nvSpPr>
        <p:spPr>
          <a:xfrm>
            <a:off x="2669354" y="5342141"/>
            <a:ext cx="83957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A2E3A4-C793-9CC3-A3BF-0631C3003582}"/>
              </a:ext>
            </a:extLst>
          </p:cNvPr>
          <p:cNvSpPr txBox="1"/>
          <p:nvPr/>
        </p:nvSpPr>
        <p:spPr>
          <a:xfrm>
            <a:off x="2696324" y="5780856"/>
            <a:ext cx="93597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Incineration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46682E-FAB8-4708-6B08-08C7916E2F6C}"/>
              </a:ext>
            </a:extLst>
          </p:cNvPr>
          <p:cNvSpPr txBox="1"/>
          <p:nvPr/>
        </p:nvSpPr>
        <p:spPr>
          <a:xfrm>
            <a:off x="3597550" y="5350714"/>
            <a:ext cx="118942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Energy Recovery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BE8E7B-088A-EB68-0EF9-121B6C3F1EAC}"/>
              </a:ext>
            </a:extLst>
          </p:cNvPr>
          <p:cNvSpPr txBox="1"/>
          <p:nvPr/>
        </p:nvSpPr>
        <p:spPr>
          <a:xfrm>
            <a:off x="2388100" y="6255922"/>
            <a:ext cx="1694003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0.25</a:t>
            </a:r>
          </a:p>
          <a:p>
            <a:r>
              <a:rPr lang="en-GB" sz="1000" dirty="0"/>
              <a:t> k</a:t>
            </a:r>
            <a:r>
              <a:rPr lang="en-RU" sz="1000" dirty="0"/>
              <a:t>g CO2-eq/ ton = 2750   </a:t>
            </a:r>
          </a:p>
          <a:p>
            <a:r>
              <a:rPr lang="en-RU" sz="1000" dirty="0"/>
              <a:t>MJ / ton = 59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86E8C9-1341-D129-3DE7-869D3623204D}"/>
              </a:ext>
            </a:extLst>
          </p:cNvPr>
          <p:cNvSpPr txBox="1"/>
          <p:nvPr/>
        </p:nvSpPr>
        <p:spPr>
          <a:xfrm>
            <a:off x="5298355" y="5471495"/>
            <a:ext cx="1694003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0.43</a:t>
            </a:r>
          </a:p>
          <a:p>
            <a:r>
              <a:rPr lang="en-GB" sz="1000" dirty="0"/>
              <a:t> k</a:t>
            </a:r>
            <a:r>
              <a:rPr lang="en-RU" sz="1000" dirty="0"/>
              <a:t>g CO2-eq/ ton = 2177  </a:t>
            </a:r>
          </a:p>
          <a:p>
            <a:r>
              <a:rPr lang="en-RU" sz="1000" dirty="0"/>
              <a:t>MJ  / ton = 2448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C1F774-A5A7-5990-6533-E5E41F6FE9FA}"/>
              </a:ext>
            </a:extLst>
          </p:cNvPr>
          <p:cNvSpPr txBox="1"/>
          <p:nvPr/>
        </p:nvSpPr>
        <p:spPr>
          <a:xfrm>
            <a:off x="3399241" y="4422592"/>
            <a:ext cx="1694003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0.1</a:t>
            </a:r>
          </a:p>
          <a:p>
            <a:r>
              <a:rPr lang="en-GB" sz="1000" dirty="0"/>
              <a:t> kg</a:t>
            </a:r>
            <a:r>
              <a:rPr lang="en-RU" sz="1000" dirty="0"/>
              <a:t> CO2-eq/ ton = 1729 </a:t>
            </a:r>
          </a:p>
          <a:p>
            <a:r>
              <a:rPr lang="en-RU" sz="1000" dirty="0"/>
              <a:t>MJ / ton = 12350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5394CA-0537-CAA6-14FF-88A8500E2B73}"/>
              </a:ext>
            </a:extLst>
          </p:cNvPr>
          <p:cNvSpPr txBox="1"/>
          <p:nvPr/>
        </p:nvSpPr>
        <p:spPr>
          <a:xfrm>
            <a:off x="4950541" y="3594144"/>
            <a:ext cx="1576335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0.0027</a:t>
            </a:r>
          </a:p>
          <a:p>
            <a:r>
              <a:rPr lang="en-GB" sz="1000" dirty="0"/>
              <a:t> k</a:t>
            </a:r>
            <a:r>
              <a:rPr lang="en-RU" sz="1000" dirty="0"/>
              <a:t>g CO2-eq/ ton = 390  </a:t>
            </a:r>
          </a:p>
          <a:p>
            <a:r>
              <a:rPr lang="en-RU" sz="1000" dirty="0"/>
              <a:t>MJ  / ton = 1826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F3045D-8ECC-FDBB-7823-E5C7BD0956C1}"/>
              </a:ext>
            </a:extLst>
          </p:cNvPr>
          <p:cNvSpPr txBox="1"/>
          <p:nvPr/>
        </p:nvSpPr>
        <p:spPr>
          <a:xfrm>
            <a:off x="8964999" y="2466381"/>
            <a:ext cx="1694003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0.0146</a:t>
            </a:r>
          </a:p>
          <a:p>
            <a:r>
              <a:rPr lang="en-GB" sz="1000" dirty="0"/>
              <a:t> k</a:t>
            </a:r>
            <a:r>
              <a:rPr lang="en-RU" sz="1000" dirty="0"/>
              <a:t>g CO2-eq/ ton = 1272  </a:t>
            </a:r>
          </a:p>
          <a:p>
            <a:r>
              <a:rPr lang="en-RU" sz="1000" dirty="0"/>
              <a:t>MJ / ton = 1142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9736641-B1C3-3834-EDF8-C9B76AB02737}"/>
              </a:ext>
            </a:extLst>
          </p:cNvPr>
          <p:cNvSpPr txBox="1"/>
          <p:nvPr/>
        </p:nvSpPr>
        <p:spPr>
          <a:xfrm>
            <a:off x="8037654" y="1549990"/>
            <a:ext cx="1694003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0.0027</a:t>
            </a:r>
          </a:p>
          <a:p>
            <a:r>
              <a:rPr lang="en-GB" sz="1000" dirty="0"/>
              <a:t> k</a:t>
            </a:r>
            <a:r>
              <a:rPr lang="en-RU" sz="1000" dirty="0"/>
              <a:t>g CO2-eq/ ton = 1111 </a:t>
            </a:r>
          </a:p>
          <a:p>
            <a:r>
              <a:rPr lang="en-RU" sz="1000" dirty="0"/>
              <a:t>MJ / ton = 1309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5A10E7-1B30-254C-DECA-0935ECA931EF}"/>
              </a:ext>
            </a:extLst>
          </p:cNvPr>
          <p:cNvSpPr txBox="1"/>
          <p:nvPr/>
        </p:nvSpPr>
        <p:spPr>
          <a:xfrm>
            <a:off x="6846584" y="162130"/>
            <a:ext cx="1694003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</a:t>
            </a:r>
          </a:p>
          <a:p>
            <a:r>
              <a:rPr lang="en-GB" sz="1000" dirty="0"/>
              <a:t> ton</a:t>
            </a:r>
            <a:r>
              <a:rPr lang="en-RU" sz="1000" dirty="0"/>
              <a:t> CO2-eq/ ton =   0.24 MJ MJ / ton = 110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735B564-AEC6-EADD-55DA-F011E12DF8DE}"/>
              </a:ext>
            </a:extLst>
          </p:cNvPr>
          <p:cNvSpPr txBox="1"/>
          <p:nvPr/>
        </p:nvSpPr>
        <p:spPr>
          <a:xfrm>
            <a:off x="10509505" y="3311862"/>
            <a:ext cx="1170132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000" b="1" dirty="0"/>
              <a:t>k</a:t>
            </a:r>
            <a:r>
              <a:rPr lang="en-RU" sz="1000" b="1" dirty="0"/>
              <a:t>g CO2-eq/ ton =</a:t>
            </a:r>
          </a:p>
          <a:p>
            <a:r>
              <a:rPr lang="en-RU" sz="1000" b="1" dirty="0"/>
              <a:t>MJ / ton =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222E4C1-C5D9-1780-E772-70CE06CEDF75}"/>
              </a:ext>
            </a:extLst>
          </p:cNvPr>
          <p:cNvSpPr txBox="1"/>
          <p:nvPr/>
        </p:nvSpPr>
        <p:spPr>
          <a:xfrm>
            <a:off x="4226810" y="5724322"/>
            <a:ext cx="57987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Filter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49AD51B-828F-115F-7C29-7890273573C9}"/>
              </a:ext>
            </a:extLst>
          </p:cNvPr>
          <p:cNvCxnSpPr>
            <a:stCxn id="10" idx="2"/>
            <a:endCxn id="65" idx="0"/>
          </p:cNvCxnSpPr>
          <p:nvPr/>
        </p:nvCxnSpPr>
        <p:spPr>
          <a:xfrm>
            <a:off x="3019052" y="5773264"/>
            <a:ext cx="67121" cy="7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6EBE8CE-0148-14CC-9F9D-8E7E7AE59869}"/>
              </a:ext>
            </a:extLst>
          </p:cNvPr>
          <p:cNvCxnSpPr>
            <a:stCxn id="65" idx="0"/>
            <a:endCxn id="66" idx="1"/>
          </p:cNvCxnSpPr>
          <p:nvPr/>
        </p:nvCxnSpPr>
        <p:spPr>
          <a:xfrm flipV="1">
            <a:off x="3086173" y="5566394"/>
            <a:ext cx="511377" cy="214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51B9271-8F1D-2C67-B6FD-10B75E3813EC}"/>
              </a:ext>
            </a:extLst>
          </p:cNvPr>
          <p:cNvCxnSpPr>
            <a:cxnSpLocks/>
            <a:stCxn id="65" idx="3"/>
            <a:endCxn id="82" idx="0"/>
          </p:cNvCxnSpPr>
          <p:nvPr/>
        </p:nvCxnSpPr>
        <p:spPr>
          <a:xfrm flipV="1">
            <a:off x="3632300" y="5724322"/>
            <a:ext cx="884447" cy="187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371748-53DC-D57C-C590-F9BFA7CA7E08}"/>
              </a:ext>
            </a:extLst>
          </p:cNvPr>
          <p:cNvCxnSpPr>
            <a:stCxn id="2" idx="3"/>
            <a:endCxn id="68" idx="1"/>
          </p:cNvCxnSpPr>
          <p:nvPr/>
        </p:nvCxnSpPr>
        <p:spPr>
          <a:xfrm>
            <a:off x="5011884" y="5673743"/>
            <a:ext cx="286471" cy="74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B47506A-DAA9-D4A6-793C-CA02AC6195A6}"/>
              </a:ext>
            </a:extLst>
          </p:cNvPr>
          <p:cNvCxnSpPr>
            <a:stCxn id="9" idx="3"/>
            <a:endCxn id="67" idx="1"/>
          </p:cNvCxnSpPr>
          <p:nvPr/>
        </p:nvCxnSpPr>
        <p:spPr>
          <a:xfrm>
            <a:off x="2109178" y="6532921"/>
            <a:ext cx="2789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3CDD843-C2F3-BE9F-9022-AA58C4A5AC15}"/>
              </a:ext>
            </a:extLst>
          </p:cNvPr>
          <p:cNvSpPr txBox="1"/>
          <p:nvPr/>
        </p:nvSpPr>
        <p:spPr>
          <a:xfrm>
            <a:off x="4990538" y="2814568"/>
            <a:ext cx="87726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dirty="0"/>
              <a:t>Condenser</a:t>
            </a:r>
            <a:endParaRPr lang="en-RU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4ABA3EC-BB1A-2905-0EC8-2ACEF41A94D5}"/>
              </a:ext>
            </a:extLst>
          </p:cNvPr>
          <p:cNvSpPr txBox="1"/>
          <p:nvPr/>
        </p:nvSpPr>
        <p:spPr>
          <a:xfrm>
            <a:off x="6100722" y="2628263"/>
            <a:ext cx="61940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Filter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99AC827-47E7-1D83-7621-532C89C7BD6F}"/>
              </a:ext>
            </a:extLst>
          </p:cNvPr>
          <p:cNvSpPr txBox="1"/>
          <p:nvPr/>
        </p:nvSpPr>
        <p:spPr>
          <a:xfrm>
            <a:off x="6899788" y="2389736"/>
            <a:ext cx="95878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Incinerator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AFC7063-F524-82C5-105E-8BB0E6D9B826}"/>
              </a:ext>
            </a:extLst>
          </p:cNvPr>
          <p:cNvSpPr txBox="1"/>
          <p:nvPr/>
        </p:nvSpPr>
        <p:spPr>
          <a:xfrm>
            <a:off x="6900688" y="2833756"/>
            <a:ext cx="87726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Extraction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85AABE3-8120-D268-9E10-6EEA64D4C4AE}"/>
              </a:ext>
            </a:extLst>
          </p:cNvPr>
          <p:cNvSpPr txBox="1"/>
          <p:nvPr/>
        </p:nvSpPr>
        <p:spPr>
          <a:xfrm>
            <a:off x="7834118" y="2604664"/>
            <a:ext cx="87726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Evaporator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D44AAA9-72B0-3833-1113-23B43E7E1467}"/>
              </a:ext>
            </a:extLst>
          </p:cNvPr>
          <p:cNvCxnSpPr>
            <a:stCxn id="31" idx="2"/>
            <a:endCxn id="99" idx="0"/>
          </p:cNvCxnSpPr>
          <p:nvPr/>
        </p:nvCxnSpPr>
        <p:spPr>
          <a:xfrm>
            <a:off x="5356673" y="2643031"/>
            <a:ext cx="72500" cy="171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97FEC94-18F8-2C44-7D6E-7982CF3634C6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flipV="1">
            <a:off x="5867807" y="2759068"/>
            <a:ext cx="232915" cy="186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4093153-A9A5-C0A7-0AC2-384745F2AFE4}"/>
              </a:ext>
            </a:extLst>
          </p:cNvPr>
          <p:cNvCxnSpPr>
            <a:stCxn id="100" idx="3"/>
            <a:endCxn id="101" idx="1"/>
          </p:cNvCxnSpPr>
          <p:nvPr/>
        </p:nvCxnSpPr>
        <p:spPr>
          <a:xfrm flipV="1">
            <a:off x="6720128" y="2520541"/>
            <a:ext cx="179660" cy="238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3B74D7F-A562-AB52-B722-1F9DDB5BB011}"/>
              </a:ext>
            </a:extLst>
          </p:cNvPr>
          <p:cNvCxnSpPr>
            <a:endCxn id="104" idx="1"/>
          </p:cNvCxnSpPr>
          <p:nvPr/>
        </p:nvCxnSpPr>
        <p:spPr>
          <a:xfrm flipV="1">
            <a:off x="6720128" y="2735469"/>
            <a:ext cx="1113990" cy="7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70D3B36-5E42-318E-530C-13280A45965C}"/>
              </a:ext>
            </a:extLst>
          </p:cNvPr>
          <p:cNvCxnSpPr>
            <a:endCxn id="103" idx="1"/>
          </p:cNvCxnSpPr>
          <p:nvPr/>
        </p:nvCxnSpPr>
        <p:spPr>
          <a:xfrm>
            <a:off x="6720128" y="2722337"/>
            <a:ext cx="180560" cy="242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0F0928D-BB55-0B2A-BAC4-2514A7B2A3E2}"/>
              </a:ext>
            </a:extLst>
          </p:cNvPr>
          <p:cNvCxnSpPr>
            <a:cxnSpLocks/>
            <a:stCxn id="195" idx="3"/>
            <a:endCxn id="75" idx="1"/>
          </p:cNvCxnSpPr>
          <p:nvPr/>
        </p:nvCxnSpPr>
        <p:spPr>
          <a:xfrm>
            <a:off x="7645802" y="1510754"/>
            <a:ext cx="391852" cy="316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A99B980-1F5A-4F01-9B87-46AA99C2B87F}"/>
              </a:ext>
            </a:extLst>
          </p:cNvPr>
          <p:cNvSpPr/>
          <p:nvPr/>
        </p:nvSpPr>
        <p:spPr>
          <a:xfrm>
            <a:off x="4516747" y="1156033"/>
            <a:ext cx="3129055" cy="7094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96EE7EDA-2337-C7FD-0C5D-669FBC858DBE}"/>
              </a:ext>
            </a:extLst>
          </p:cNvPr>
          <p:cNvCxnSpPr>
            <a:cxnSpLocks/>
            <a:stCxn id="36" idx="3"/>
            <a:endCxn id="195" idx="1"/>
          </p:cNvCxnSpPr>
          <p:nvPr/>
        </p:nvCxnSpPr>
        <p:spPr>
          <a:xfrm flipV="1">
            <a:off x="4385369" y="1510754"/>
            <a:ext cx="131378" cy="231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207ADB0C-A62E-3CEB-28A2-5D0281B42529}"/>
              </a:ext>
            </a:extLst>
          </p:cNvPr>
          <p:cNvSpPr txBox="1"/>
          <p:nvPr/>
        </p:nvSpPr>
        <p:spPr>
          <a:xfrm>
            <a:off x="4594046" y="1190161"/>
            <a:ext cx="83957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E5DA0F7-B9CB-8529-D7F0-489A41B721BA}"/>
              </a:ext>
            </a:extLst>
          </p:cNvPr>
          <p:cNvSpPr txBox="1"/>
          <p:nvPr/>
        </p:nvSpPr>
        <p:spPr>
          <a:xfrm>
            <a:off x="4752865" y="1549079"/>
            <a:ext cx="83957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hydrolysis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B701A01-F15D-3D90-E45A-461E8395F74D}"/>
              </a:ext>
            </a:extLst>
          </p:cNvPr>
          <p:cNvSpPr txBox="1"/>
          <p:nvPr/>
        </p:nvSpPr>
        <p:spPr>
          <a:xfrm>
            <a:off x="5646222" y="1290795"/>
            <a:ext cx="110457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Neutrilasation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56197F7-FE74-9C2D-FF37-D4A0BE6832A4}"/>
              </a:ext>
            </a:extLst>
          </p:cNvPr>
          <p:cNvSpPr txBox="1"/>
          <p:nvPr/>
        </p:nvSpPr>
        <p:spPr>
          <a:xfrm>
            <a:off x="6872053" y="1353135"/>
            <a:ext cx="63790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Filter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8434E95B-B3FC-2582-6F13-B924FD1874C9}"/>
              </a:ext>
            </a:extLst>
          </p:cNvPr>
          <p:cNvCxnSpPr>
            <a:stCxn id="224" idx="2"/>
            <a:endCxn id="226" idx="0"/>
          </p:cNvCxnSpPr>
          <p:nvPr/>
        </p:nvCxnSpPr>
        <p:spPr>
          <a:xfrm>
            <a:off x="5013835" y="1451771"/>
            <a:ext cx="158819" cy="97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2BB1A16-E459-492E-7F6A-DE79D89917EF}"/>
              </a:ext>
            </a:extLst>
          </p:cNvPr>
          <p:cNvCxnSpPr>
            <a:stCxn id="226" idx="0"/>
            <a:endCxn id="227" idx="1"/>
          </p:cNvCxnSpPr>
          <p:nvPr/>
        </p:nvCxnSpPr>
        <p:spPr>
          <a:xfrm flipV="1">
            <a:off x="5172654" y="1421600"/>
            <a:ext cx="473568" cy="127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203CF56A-7A82-A743-CF2D-B2131A75B05D}"/>
              </a:ext>
            </a:extLst>
          </p:cNvPr>
          <p:cNvCxnSpPr>
            <a:stCxn id="227" idx="3"/>
            <a:endCxn id="228" idx="1"/>
          </p:cNvCxnSpPr>
          <p:nvPr/>
        </p:nvCxnSpPr>
        <p:spPr>
          <a:xfrm>
            <a:off x="6750800" y="1421600"/>
            <a:ext cx="121253" cy="62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20F499C7-9BB1-058B-18FB-A7DB7E859D14}"/>
              </a:ext>
            </a:extLst>
          </p:cNvPr>
          <p:cNvCxnSpPr>
            <a:cxnSpLocks/>
            <a:stCxn id="20" idx="3"/>
            <a:endCxn id="69" idx="1"/>
          </p:cNvCxnSpPr>
          <p:nvPr/>
        </p:nvCxnSpPr>
        <p:spPr>
          <a:xfrm>
            <a:off x="2808115" y="4698785"/>
            <a:ext cx="591126" cy="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Elbow Connector 279">
            <a:extLst>
              <a:ext uri="{FF2B5EF4-FFF2-40B4-BE49-F238E27FC236}">
                <a16:creationId xmlns:a16="http://schemas.microsoft.com/office/drawing/2014/main" id="{5DE17D2D-3ACB-D7CF-D212-B4E4CFB91A42}"/>
              </a:ext>
            </a:extLst>
          </p:cNvPr>
          <p:cNvCxnSpPr>
            <a:stCxn id="77" idx="3"/>
            <a:endCxn id="81" idx="3"/>
          </p:cNvCxnSpPr>
          <p:nvPr/>
        </p:nvCxnSpPr>
        <p:spPr>
          <a:xfrm>
            <a:off x="8540587" y="439129"/>
            <a:ext cx="3139050" cy="3072788"/>
          </a:xfrm>
          <a:prstGeom prst="bentConnector3">
            <a:avLst>
              <a:gd name="adj1" fmla="val 10728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281">
            <a:extLst>
              <a:ext uri="{FF2B5EF4-FFF2-40B4-BE49-F238E27FC236}">
                <a16:creationId xmlns:a16="http://schemas.microsoft.com/office/drawing/2014/main" id="{4B6BDA51-88C0-E60D-B8E8-F44EFF2A4921}"/>
              </a:ext>
            </a:extLst>
          </p:cNvPr>
          <p:cNvCxnSpPr>
            <a:stCxn id="75" idx="3"/>
            <a:endCxn id="81" idx="0"/>
          </p:cNvCxnSpPr>
          <p:nvPr/>
        </p:nvCxnSpPr>
        <p:spPr>
          <a:xfrm>
            <a:off x="9731657" y="1826989"/>
            <a:ext cx="1362914" cy="14848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Elbow Connector 283">
            <a:extLst>
              <a:ext uri="{FF2B5EF4-FFF2-40B4-BE49-F238E27FC236}">
                <a16:creationId xmlns:a16="http://schemas.microsoft.com/office/drawing/2014/main" id="{EB7E14CB-7017-4370-7E0A-727509BF233E}"/>
              </a:ext>
            </a:extLst>
          </p:cNvPr>
          <p:cNvCxnSpPr>
            <a:stCxn id="73" idx="3"/>
            <a:endCxn id="81" idx="0"/>
          </p:cNvCxnSpPr>
          <p:nvPr/>
        </p:nvCxnSpPr>
        <p:spPr>
          <a:xfrm>
            <a:off x="10659002" y="2743380"/>
            <a:ext cx="435569" cy="5684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Elbow Connector 285">
            <a:extLst>
              <a:ext uri="{FF2B5EF4-FFF2-40B4-BE49-F238E27FC236}">
                <a16:creationId xmlns:a16="http://schemas.microsoft.com/office/drawing/2014/main" id="{E785CF6A-96BD-D108-0A48-20D3BA2E1241}"/>
              </a:ext>
            </a:extLst>
          </p:cNvPr>
          <p:cNvCxnSpPr>
            <a:stCxn id="71" idx="3"/>
            <a:endCxn id="81" idx="1"/>
          </p:cNvCxnSpPr>
          <p:nvPr/>
        </p:nvCxnSpPr>
        <p:spPr>
          <a:xfrm flipV="1">
            <a:off x="6526876" y="3511917"/>
            <a:ext cx="3982629" cy="35922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E8B4CB6C-1E0C-E8C2-AF32-C28FFE9B832C}"/>
              </a:ext>
            </a:extLst>
          </p:cNvPr>
          <p:cNvCxnSpPr>
            <a:stCxn id="69" idx="3"/>
            <a:endCxn id="81" idx="2"/>
          </p:cNvCxnSpPr>
          <p:nvPr/>
        </p:nvCxnSpPr>
        <p:spPr>
          <a:xfrm flipV="1">
            <a:off x="5093244" y="3711972"/>
            <a:ext cx="6001327" cy="9876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Elbow Connector 289">
            <a:extLst>
              <a:ext uri="{FF2B5EF4-FFF2-40B4-BE49-F238E27FC236}">
                <a16:creationId xmlns:a16="http://schemas.microsoft.com/office/drawing/2014/main" id="{9DDB02ED-8108-9647-F73B-4A59A4938370}"/>
              </a:ext>
            </a:extLst>
          </p:cNvPr>
          <p:cNvCxnSpPr>
            <a:stCxn id="68" idx="3"/>
            <a:endCxn id="81" idx="2"/>
          </p:cNvCxnSpPr>
          <p:nvPr/>
        </p:nvCxnSpPr>
        <p:spPr>
          <a:xfrm flipV="1">
            <a:off x="6992358" y="3711972"/>
            <a:ext cx="4102213" cy="20365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Elbow Connector 291">
            <a:extLst>
              <a:ext uri="{FF2B5EF4-FFF2-40B4-BE49-F238E27FC236}">
                <a16:creationId xmlns:a16="http://schemas.microsoft.com/office/drawing/2014/main" id="{595A064B-364C-91B2-F08B-14E622638907}"/>
              </a:ext>
            </a:extLst>
          </p:cNvPr>
          <p:cNvCxnSpPr>
            <a:stCxn id="67" idx="3"/>
            <a:endCxn id="81" idx="2"/>
          </p:cNvCxnSpPr>
          <p:nvPr/>
        </p:nvCxnSpPr>
        <p:spPr>
          <a:xfrm flipV="1">
            <a:off x="4082103" y="3711972"/>
            <a:ext cx="7012468" cy="282094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A9B780F7-8993-D868-84B4-91517890518F}"/>
              </a:ext>
            </a:extLst>
          </p:cNvPr>
          <p:cNvSpPr txBox="1"/>
          <p:nvPr/>
        </p:nvSpPr>
        <p:spPr>
          <a:xfrm>
            <a:off x="11056815" y="6586811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3827192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PP Recycling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62127" y="229534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007265" y="470211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1062509" y="6182130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197044" y="139664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2875081" y="1134408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66592" y="722632"/>
            <a:ext cx="195535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766592" y="2480015"/>
            <a:ext cx="195535" cy="859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766592" y="3339237"/>
            <a:ext cx="240673" cy="1547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66592" y="3339237"/>
            <a:ext cx="295917" cy="3027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1661065" y="1765981"/>
            <a:ext cx="234917" cy="529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594919" y="1319074"/>
            <a:ext cx="280162" cy="262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6EC792C-C9C3-FCE3-AC40-CBF97C7D2F18}"/>
              </a:ext>
            </a:extLst>
          </p:cNvPr>
          <p:cNvSpPr/>
          <p:nvPr/>
        </p:nvSpPr>
        <p:spPr>
          <a:xfrm>
            <a:off x="2450279" y="116189"/>
            <a:ext cx="4158331" cy="860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787F-B495-8665-6608-74AD12217A25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2360002" y="546259"/>
            <a:ext cx="90277" cy="176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8E285A-D169-8AA2-038B-8BD4EEA9B6B6}"/>
              </a:ext>
            </a:extLst>
          </p:cNvPr>
          <p:cNvSpPr txBox="1"/>
          <p:nvPr/>
        </p:nvSpPr>
        <p:spPr>
          <a:xfrm>
            <a:off x="2511590" y="176356"/>
            <a:ext cx="102234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4E3F63-A368-8782-6EBE-9A020FC36EEE}"/>
              </a:ext>
            </a:extLst>
          </p:cNvPr>
          <p:cNvSpPr txBox="1"/>
          <p:nvPr/>
        </p:nvSpPr>
        <p:spPr>
          <a:xfrm>
            <a:off x="2560002" y="612830"/>
            <a:ext cx="116182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Transportation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9FC058-D5F0-3505-B861-30E1AA01315B}"/>
              </a:ext>
            </a:extLst>
          </p:cNvPr>
          <p:cNvSpPr txBox="1"/>
          <p:nvPr/>
        </p:nvSpPr>
        <p:spPr>
          <a:xfrm>
            <a:off x="3789617" y="189218"/>
            <a:ext cx="937991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Shredding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0D34A4-A8C8-579A-646D-41631676973C}"/>
              </a:ext>
            </a:extLst>
          </p:cNvPr>
          <p:cNvSpPr txBox="1"/>
          <p:nvPr/>
        </p:nvSpPr>
        <p:spPr>
          <a:xfrm>
            <a:off x="4242224" y="602251"/>
            <a:ext cx="750891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Washing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322323-420E-2D4B-C655-B365B9C98939}"/>
              </a:ext>
            </a:extLst>
          </p:cNvPr>
          <p:cNvSpPr txBox="1"/>
          <p:nvPr/>
        </p:nvSpPr>
        <p:spPr>
          <a:xfrm>
            <a:off x="5476567" y="643178"/>
            <a:ext cx="932033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Reforming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5D6ECF-022F-0D16-1BDA-73AF7BA5CBD5}"/>
              </a:ext>
            </a:extLst>
          </p:cNvPr>
          <p:cNvSpPr txBox="1"/>
          <p:nvPr/>
        </p:nvSpPr>
        <p:spPr>
          <a:xfrm>
            <a:off x="5225498" y="173967"/>
            <a:ext cx="685212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Drying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DA845D-E4FC-C343-BF2E-672B2A8F294A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>
            <a:off x="3022763" y="437966"/>
            <a:ext cx="118152" cy="17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7150DE8-6952-DC55-CB60-45F70088E4CC}"/>
              </a:ext>
            </a:extLst>
          </p:cNvPr>
          <p:cNvCxnSpPr>
            <a:cxnSpLocks/>
            <a:stCxn id="56" idx="0"/>
            <a:endCxn id="57" idx="1"/>
          </p:cNvCxnSpPr>
          <p:nvPr/>
        </p:nvCxnSpPr>
        <p:spPr>
          <a:xfrm flipV="1">
            <a:off x="3140915" y="320023"/>
            <a:ext cx="648702" cy="292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FD51BF1-5F81-3290-3003-354B8202905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>
          <a:xfrm>
            <a:off x="4258613" y="450828"/>
            <a:ext cx="359057" cy="151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E029C3-AC4B-52E7-8159-32F78F652A91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 flipV="1">
            <a:off x="4993115" y="304772"/>
            <a:ext cx="232383" cy="428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008AED1-21F6-1547-38A5-E86452D51C13}"/>
              </a:ext>
            </a:extLst>
          </p:cNvPr>
          <p:cNvCxnSpPr>
            <a:cxnSpLocks/>
            <a:stCxn id="61" idx="2"/>
            <a:endCxn id="60" idx="0"/>
          </p:cNvCxnSpPr>
          <p:nvPr/>
        </p:nvCxnSpPr>
        <p:spPr>
          <a:xfrm>
            <a:off x="5568104" y="435577"/>
            <a:ext cx="374480" cy="207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D4F430BC-7BF0-BBC8-9467-BE90477667FA}"/>
              </a:ext>
            </a:extLst>
          </p:cNvPr>
          <p:cNvSpPr/>
          <p:nvPr/>
        </p:nvSpPr>
        <p:spPr>
          <a:xfrm>
            <a:off x="4236175" y="1055501"/>
            <a:ext cx="4599482" cy="10141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4" idx="3"/>
            <a:endCxn id="86" idx="1"/>
          </p:cNvCxnSpPr>
          <p:nvPr/>
        </p:nvCxnSpPr>
        <p:spPr>
          <a:xfrm>
            <a:off x="3978451" y="1319074"/>
            <a:ext cx="257724" cy="243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4E88AD69-3CA5-7B7B-8535-4CA350666C3B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 flipV="1">
            <a:off x="6408600" y="581771"/>
            <a:ext cx="391528" cy="192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A0BC37-6881-9D69-6A3D-F87887ED9086}"/>
              </a:ext>
            </a:extLst>
          </p:cNvPr>
          <p:cNvSpPr txBox="1"/>
          <p:nvPr/>
        </p:nvSpPr>
        <p:spPr>
          <a:xfrm>
            <a:off x="2986991" y="2562552"/>
            <a:ext cx="1397874" cy="369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Gasification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1025ED-D14A-0A4D-7220-9CA9D8351CE5}"/>
              </a:ext>
            </a:extLst>
          </p:cNvPr>
          <p:cNvSpPr/>
          <p:nvPr/>
        </p:nvSpPr>
        <p:spPr>
          <a:xfrm>
            <a:off x="4727608" y="2230013"/>
            <a:ext cx="4055026" cy="12961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40FF49-39E1-E26C-3061-A894C71F231D}"/>
              </a:ext>
            </a:extLst>
          </p:cNvPr>
          <p:cNvCxnSpPr>
            <a:cxnSpLocks/>
            <a:stCxn id="11" idx="3"/>
            <a:endCxn id="2" idx="1"/>
          </p:cNvCxnSpPr>
          <p:nvPr/>
        </p:nvCxnSpPr>
        <p:spPr>
          <a:xfrm>
            <a:off x="2594919" y="1581315"/>
            <a:ext cx="392072" cy="1165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E15C47-EBE0-2EB4-288F-BDF77AF52D4E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384865" y="2747219"/>
            <a:ext cx="342743" cy="130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70BA2A6-C83E-BA76-A0A0-5C4A5571C69B}"/>
              </a:ext>
            </a:extLst>
          </p:cNvPr>
          <p:cNvSpPr txBox="1"/>
          <p:nvPr/>
        </p:nvSpPr>
        <p:spPr>
          <a:xfrm>
            <a:off x="4823906" y="2330713"/>
            <a:ext cx="83957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C426F-88E4-8ACA-88EA-6E075EACA8D1}"/>
              </a:ext>
            </a:extLst>
          </p:cNvPr>
          <p:cNvSpPr txBox="1"/>
          <p:nvPr/>
        </p:nvSpPr>
        <p:spPr>
          <a:xfrm>
            <a:off x="4300329" y="1153319"/>
            <a:ext cx="83957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D6ECD5-F677-55D3-593C-4D3B43B5ED93}"/>
              </a:ext>
            </a:extLst>
          </p:cNvPr>
          <p:cNvSpPr txBox="1"/>
          <p:nvPr/>
        </p:nvSpPr>
        <p:spPr>
          <a:xfrm>
            <a:off x="1130164" y="3597445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Dissolution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2A8AD9-E4C1-EBFA-8CDF-841EB4C7725F}"/>
              </a:ext>
            </a:extLst>
          </p:cNvPr>
          <p:cNvCxnSpPr>
            <a:cxnSpLocks/>
            <a:stCxn id="3" idx="3"/>
            <a:endCxn id="32" idx="1"/>
          </p:cNvCxnSpPr>
          <p:nvPr/>
        </p:nvCxnSpPr>
        <p:spPr>
          <a:xfrm>
            <a:off x="766592" y="3339237"/>
            <a:ext cx="363572" cy="442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CEC7D1D-343B-6B57-3D38-B9DCEC8D2571}"/>
              </a:ext>
            </a:extLst>
          </p:cNvPr>
          <p:cNvSpPr txBox="1"/>
          <p:nvPr/>
        </p:nvSpPr>
        <p:spPr>
          <a:xfrm>
            <a:off x="6800128" y="304772"/>
            <a:ext cx="1615496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CO2-eq/ ton = 763.42</a:t>
            </a:r>
          </a:p>
          <a:p>
            <a:r>
              <a:rPr lang="en-RU" sz="1000" b="1" dirty="0"/>
              <a:t>MJ = 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133AC4-3695-AA08-298B-78F352F5E324}"/>
              </a:ext>
            </a:extLst>
          </p:cNvPr>
          <p:cNvSpPr txBox="1"/>
          <p:nvPr/>
        </p:nvSpPr>
        <p:spPr>
          <a:xfrm>
            <a:off x="9028410" y="1291830"/>
            <a:ext cx="1654457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0.0146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CO2-eq/ ton = 619.09</a:t>
            </a:r>
          </a:p>
          <a:p>
            <a:r>
              <a:rPr lang="en-RU" sz="1000" b="1" dirty="0"/>
              <a:t>MJ = 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254AFC-BFA0-60AC-6911-41E3946816A0}"/>
              </a:ext>
            </a:extLst>
          </p:cNvPr>
          <p:cNvSpPr txBox="1"/>
          <p:nvPr/>
        </p:nvSpPr>
        <p:spPr>
          <a:xfrm>
            <a:off x="8963761" y="2601113"/>
            <a:ext cx="1666083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0.0054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CO2-eq/ ton = 807.17</a:t>
            </a:r>
          </a:p>
          <a:p>
            <a:r>
              <a:rPr lang="en-RU" sz="1000" b="1" dirty="0"/>
              <a:t>MJ = 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2A3CFA-4D80-7B63-3E1E-48A592C0830E}"/>
              </a:ext>
            </a:extLst>
          </p:cNvPr>
          <p:cNvSpPr txBox="1"/>
          <p:nvPr/>
        </p:nvSpPr>
        <p:spPr>
          <a:xfrm>
            <a:off x="2967817" y="3659613"/>
            <a:ext cx="1417048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0.1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 / kg = 1.8</a:t>
            </a:r>
          </a:p>
          <a:p>
            <a:r>
              <a:rPr lang="en-RU" sz="1000" b="1" dirty="0"/>
              <a:t>MJ = 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7ACEFF-5B97-1FF8-52C3-6230E0FE7F9A}"/>
              </a:ext>
            </a:extLst>
          </p:cNvPr>
          <p:cNvSpPr txBox="1"/>
          <p:nvPr/>
        </p:nvSpPr>
        <p:spPr>
          <a:xfrm>
            <a:off x="6987243" y="5267861"/>
            <a:ext cx="1610940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0.43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CO2-eq/ ton = 876.07</a:t>
            </a:r>
          </a:p>
          <a:p>
            <a:r>
              <a:rPr lang="en-RU" sz="1000" b="1" dirty="0"/>
              <a:t>MJ = 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3BB404-FE5A-A2A7-0180-29611CA110D4}"/>
              </a:ext>
            </a:extLst>
          </p:cNvPr>
          <p:cNvSpPr txBox="1"/>
          <p:nvPr/>
        </p:nvSpPr>
        <p:spPr>
          <a:xfrm>
            <a:off x="7637164" y="6170519"/>
            <a:ext cx="1610940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0.25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CO2-eq/ ton = 1155.95</a:t>
            </a:r>
          </a:p>
          <a:p>
            <a:r>
              <a:rPr lang="en-RU" sz="1000" b="1" dirty="0"/>
              <a:t>MJ = ?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EFB7C96-3B25-95A5-5EC1-5CABBA1FB29B}"/>
              </a:ext>
            </a:extLst>
          </p:cNvPr>
          <p:cNvSpPr/>
          <p:nvPr/>
        </p:nvSpPr>
        <p:spPr>
          <a:xfrm>
            <a:off x="2521858" y="6128856"/>
            <a:ext cx="4893586" cy="614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811189E-D0F3-8F54-83E2-BFA5C8088113}"/>
              </a:ext>
            </a:extLst>
          </p:cNvPr>
          <p:cNvSpPr txBox="1"/>
          <p:nvPr/>
        </p:nvSpPr>
        <p:spPr>
          <a:xfrm>
            <a:off x="2640863" y="6235795"/>
            <a:ext cx="839578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93D525-91DC-E180-08EF-3A4BFF241EB2}"/>
              </a:ext>
            </a:extLst>
          </p:cNvPr>
          <p:cNvSpPr txBox="1"/>
          <p:nvPr/>
        </p:nvSpPr>
        <p:spPr>
          <a:xfrm>
            <a:off x="3775140" y="6259694"/>
            <a:ext cx="111112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Transporting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BFCBCF7-F1B7-F109-30E1-AB63D3647C0C}"/>
              </a:ext>
            </a:extLst>
          </p:cNvPr>
          <p:cNvSpPr txBox="1"/>
          <p:nvPr/>
        </p:nvSpPr>
        <p:spPr>
          <a:xfrm>
            <a:off x="5072377" y="6287408"/>
            <a:ext cx="93253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Landiffling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2B46842-3A48-87CA-E93E-2A233D335EA9}"/>
              </a:ext>
            </a:extLst>
          </p:cNvPr>
          <p:cNvSpPr txBox="1"/>
          <p:nvPr/>
        </p:nvSpPr>
        <p:spPr>
          <a:xfrm>
            <a:off x="6191023" y="6281961"/>
            <a:ext cx="932534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Methane caprture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7E251D0-8907-303B-6F0F-00B03CC3F64B}"/>
              </a:ext>
            </a:extLst>
          </p:cNvPr>
          <p:cNvCxnSpPr>
            <a:stCxn id="9" idx="3"/>
            <a:endCxn id="105" idx="1"/>
          </p:cNvCxnSpPr>
          <p:nvPr/>
        </p:nvCxnSpPr>
        <p:spPr>
          <a:xfrm>
            <a:off x="2113545" y="6366796"/>
            <a:ext cx="408313" cy="6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8913E7F-C682-2854-E29D-D56B3859ADF0}"/>
              </a:ext>
            </a:extLst>
          </p:cNvPr>
          <p:cNvCxnSpPr>
            <a:cxnSpLocks/>
            <a:stCxn id="105" idx="3"/>
            <a:endCxn id="69" idx="1"/>
          </p:cNvCxnSpPr>
          <p:nvPr/>
        </p:nvCxnSpPr>
        <p:spPr>
          <a:xfrm>
            <a:off x="7415444" y="6435917"/>
            <a:ext cx="221720" cy="11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F775CE6-B39D-5C9C-7845-95A441773E42}"/>
              </a:ext>
            </a:extLst>
          </p:cNvPr>
          <p:cNvSpPr txBox="1"/>
          <p:nvPr/>
        </p:nvSpPr>
        <p:spPr>
          <a:xfrm>
            <a:off x="4814978" y="2715604"/>
            <a:ext cx="949347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Transporting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DBD5C32-3220-85EE-2009-5ED5866DFA19}"/>
              </a:ext>
            </a:extLst>
          </p:cNvPr>
          <p:cNvSpPr txBox="1"/>
          <p:nvPr/>
        </p:nvSpPr>
        <p:spPr>
          <a:xfrm>
            <a:off x="4837462" y="3125385"/>
            <a:ext cx="111112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Gasification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04C5D7F-20EE-1006-82F6-3A370F5760A4}"/>
              </a:ext>
            </a:extLst>
          </p:cNvPr>
          <p:cNvSpPr txBox="1"/>
          <p:nvPr/>
        </p:nvSpPr>
        <p:spPr>
          <a:xfrm>
            <a:off x="5984044" y="2752367"/>
            <a:ext cx="111112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Gas Treatment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BC8D3B9-46A0-E42A-FEB2-0B371478D600}"/>
              </a:ext>
            </a:extLst>
          </p:cNvPr>
          <p:cNvSpPr txBox="1"/>
          <p:nvPr/>
        </p:nvSpPr>
        <p:spPr>
          <a:xfrm>
            <a:off x="6340365" y="3190569"/>
            <a:ext cx="111112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A</a:t>
            </a:r>
            <a:r>
              <a:rPr lang="en-GB" sz="1100" dirty="0"/>
              <a:t>s</a:t>
            </a:r>
            <a:r>
              <a:rPr lang="en-RU" sz="1100" dirty="0"/>
              <a:t>h production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51C670-72A2-C616-C4F8-E9C2859E4A22}"/>
              </a:ext>
            </a:extLst>
          </p:cNvPr>
          <p:cNvSpPr txBox="1"/>
          <p:nvPr/>
        </p:nvSpPr>
        <p:spPr>
          <a:xfrm>
            <a:off x="7834406" y="3151169"/>
            <a:ext cx="72840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Landfill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CD09D3-270F-F376-1AC7-D74E235B54CB}"/>
              </a:ext>
            </a:extLst>
          </p:cNvPr>
          <p:cNvSpPr txBox="1"/>
          <p:nvPr/>
        </p:nvSpPr>
        <p:spPr>
          <a:xfrm>
            <a:off x="7383216" y="2778771"/>
            <a:ext cx="116594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Energy recovery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CAB4BC6-ED93-93E0-14A5-4A319E84C4FC}"/>
              </a:ext>
            </a:extLst>
          </p:cNvPr>
          <p:cNvSpPr txBox="1"/>
          <p:nvPr/>
        </p:nvSpPr>
        <p:spPr>
          <a:xfrm>
            <a:off x="7509776" y="2381982"/>
            <a:ext cx="949347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Transporting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5857308-54B2-E127-F16C-15ABA2A5C98E}"/>
              </a:ext>
            </a:extLst>
          </p:cNvPr>
          <p:cNvSpPr/>
          <p:nvPr/>
        </p:nvSpPr>
        <p:spPr>
          <a:xfrm>
            <a:off x="2618518" y="4982754"/>
            <a:ext cx="4158331" cy="10642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CD652589-518E-DC58-E96F-C0DE6B1567B8}"/>
              </a:ext>
            </a:extLst>
          </p:cNvPr>
          <p:cNvCxnSpPr>
            <a:cxnSpLocks/>
            <a:stCxn id="8" idx="3"/>
            <a:endCxn id="192" idx="1"/>
          </p:cNvCxnSpPr>
          <p:nvPr/>
        </p:nvCxnSpPr>
        <p:spPr>
          <a:xfrm>
            <a:off x="2405140" y="4886785"/>
            <a:ext cx="213378" cy="628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07B60866-2EED-B378-99DE-2BDC4C257A11}"/>
              </a:ext>
            </a:extLst>
          </p:cNvPr>
          <p:cNvSpPr txBox="1"/>
          <p:nvPr/>
        </p:nvSpPr>
        <p:spPr>
          <a:xfrm>
            <a:off x="2663583" y="5067305"/>
            <a:ext cx="102234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Collection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F9112EA-4006-4345-D590-C9AFF9C92A89}"/>
              </a:ext>
            </a:extLst>
          </p:cNvPr>
          <p:cNvSpPr txBox="1"/>
          <p:nvPr/>
        </p:nvSpPr>
        <p:spPr>
          <a:xfrm>
            <a:off x="2838497" y="5559924"/>
            <a:ext cx="116182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Transportation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D9EDAF1-0C70-4B11-04E3-071FDCBC6581}"/>
              </a:ext>
            </a:extLst>
          </p:cNvPr>
          <p:cNvSpPr txBox="1"/>
          <p:nvPr/>
        </p:nvSpPr>
        <p:spPr>
          <a:xfrm>
            <a:off x="4016393" y="5256262"/>
            <a:ext cx="937991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Incineration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E9DD00F-4371-0BB5-F893-5B09F73DB56F}"/>
              </a:ext>
            </a:extLst>
          </p:cNvPr>
          <p:cNvSpPr txBox="1"/>
          <p:nvPr/>
        </p:nvSpPr>
        <p:spPr>
          <a:xfrm>
            <a:off x="5190985" y="5023435"/>
            <a:ext cx="137486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Flue gas treatment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1551899-D0D4-0C8F-4D05-4F9D5CAADE3E}"/>
              </a:ext>
            </a:extLst>
          </p:cNvPr>
          <p:cNvSpPr txBox="1"/>
          <p:nvPr/>
        </p:nvSpPr>
        <p:spPr>
          <a:xfrm>
            <a:off x="5981846" y="5715381"/>
            <a:ext cx="72840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Landfill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15894F95-068E-518A-8246-3A3D7B6D9E59}"/>
              </a:ext>
            </a:extLst>
          </p:cNvPr>
          <p:cNvSpPr txBox="1"/>
          <p:nvPr/>
        </p:nvSpPr>
        <p:spPr>
          <a:xfrm>
            <a:off x="5187620" y="5356671"/>
            <a:ext cx="1508511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Ash production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EF95D0B-D766-353D-E6B7-22842E292B03}"/>
              </a:ext>
            </a:extLst>
          </p:cNvPr>
          <p:cNvCxnSpPr>
            <a:stCxn id="194" idx="2"/>
            <a:endCxn id="195" idx="0"/>
          </p:cNvCxnSpPr>
          <p:nvPr/>
        </p:nvCxnSpPr>
        <p:spPr>
          <a:xfrm>
            <a:off x="3174756" y="5328915"/>
            <a:ext cx="244654" cy="231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9D7CC598-0A4A-E326-BECB-30D4E856231E}"/>
              </a:ext>
            </a:extLst>
          </p:cNvPr>
          <p:cNvCxnSpPr>
            <a:cxnSpLocks/>
            <a:stCxn id="195" idx="0"/>
            <a:endCxn id="196" idx="1"/>
          </p:cNvCxnSpPr>
          <p:nvPr/>
        </p:nvCxnSpPr>
        <p:spPr>
          <a:xfrm flipV="1">
            <a:off x="3419410" y="5387067"/>
            <a:ext cx="596983" cy="17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1B78BE0-8F54-AAC0-ABC0-1445974DCF97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4954384" y="5117978"/>
            <a:ext cx="233236" cy="269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74B5EE79-308A-1975-4CB2-6D6CD11174C3}"/>
              </a:ext>
            </a:extLst>
          </p:cNvPr>
          <p:cNvCxnSpPr>
            <a:cxnSpLocks/>
            <a:stCxn id="196" idx="3"/>
            <a:endCxn id="199" idx="1"/>
          </p:cNvCxnSpPr>
          <p:nvPr/>
        </p:nvCxnSpPr>
        <p:spPr>
          <a:xfrm>
            <a:off x="4954384" y="5387067"/>
            <a:ext cx="233236" cy="100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0DCD1EC-6F6F-B43B-7D88-D0A36D5676C6}"/>
              </a:ext>
            </a:extLst>
          </p:cNvPr>
          <p:cNvCxnSpPr>
            <a:cxnSpLocks/>
            <a:stCxn id="199" idx="2"/>
            <a:endCxn id="198" idx="0"/>
          </p:cNvCxnSpPr>
          <p:nvPr/>
        </p:nvCxnSpPr>
        <p:spPr>
          <a:xfrm>
            <a:off x="5941876" y="5618281"/>
            <a:ext cx="404173" cy="9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2A6426B0-EA2B-3650-2C4F-AA2166D7AA4E}"/>
              </a:ext>
            </a:extLst>
          </p:cNvPr>
          <p:cNvCxnSpPr>
            <a:stCxn id="30" idx="2"/>
            <a:endCxn id="115" idx="0"/>
          </p:cNvCxnSpPr>
          <p:nvPr/>
        </p:nvCxnSpPr>
        <p:spPr>
          <a:xfrm>
            <a:off x="5243695" y="2592323"/>
            <a:ext cx="45957" cy="123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3E50010C-F894-DAA0-BAFC-F7315272D870}"/>
              </a:ext>
            </a:extLst>
          </p:cNvPr>
          <p:cNvCxnSpPr>
            <a:stCxn id="115" idx="2"/>
            <a:endCxn id="116" idx="0"/>
          </p:cNvCxnSpPr>
          <p:nvPr/>
        </p:nvCxnSpPr>
        <p:spPr>
          <a:xfrm>
            <a:off x="5289652" y="2977214"/>
            <a:ext cx="103373" cy="148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408FE804-B898-8CC3-BB3D-FD9BCD9B7D55}"/>
              </a:ext>
            </a:extLst>
          </p:cNvPr>
          <p:cNvCxnSpPr>
            <a:endCxn id="117" idx="2"/>
          </p:cNvCxnSpPr>
          <p:nvPr/>
        </p:nvCxnSpPr>
        <p:spPr>
          <a:xfrm flipV="1">
            <a:off x="5972076" y="3013977"/>
            <a:ext cx="567531" cy="237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2F04267D-3AE3-EDE9-2455-82070B41F17F}"/>
              </a:ext>
            </a:extLst>
          </p:cNvPr>
          <p:cNvSpPr txBox="1"/>
          <p:nvPr/>
        </p:nvSpPr>
        <p:spPr>
          <a:xfrm>
            <a:off x="4298241" y="1693546"/>
            <a:ext cx="109136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Transportation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EE3B8D48-0B58-EA20-A92E-145BE332605E}"/>
              </a:ext>
            </a:extLst>
          </p:cNvPr>
          <p:cNvSpPr txBox="1"/>
          <p:nvPr/>
        </p:nvSpPr>
        <p:spPr>
          <a:xfrm>
            <a:off x="5404394" y="1318822"/>
            <a:ext cx="79972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Pyrolysis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23330479-F9C1-6F21-91B1-B9C3C92FCA0F}"/>
              </a:ext>
            </a:extLst>
          </p:cNvPr>
          <p:cNvSpPr txBox="1"/>
          <p:nvPr/>
        </p:nvSpPr>
        <p:spPr>
          <a:xfrm>
            <a:off x="6338019" y="1118133"/>
            <a:ext cx="1191841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Gas Treatment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8D5FCE2B-B477-1702-8171-2B4DF81E0C72}"/>
              </a:ext>
            </a:extLst>
          </p:cNvPr>
          <p:cNvSpPr txBox="1"/>
          <p:nvPr/>
        </p:nvSpPr>
        <p:spPr>
          <a:xfrm>
            <a:off x="6341173" y="1438025"/>
            <a:ext cx="1191841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Oil Upgrading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6DE89DF-E8A1-8971-D0B0-66122E5FA592}"/>
              </a:ext>
            </a:extLst>
          </p:cNvPr>
          <p:cNvSpPr txBox="1"/>
          <p:nvPr/>
        </p:nvSpPr>
        <p:spPr>
          <a:xfrm>
            <a:off x="6338018" y="1744108"/>
            <a:ext cx="1191841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Ash production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654B13B7-8D9D-E27F-EB20-52CD93A90D5E}"/>
              </a:ext>
            </a:extLst>
          </p:cNvPr>
          <p:cNvSpPr txBox="1"/>
          <p:nvPr/>
        </p:nvSpPr>
        <p:spPr>
          <a:xfrm>
            <a:off x="7921608" y="1719124"/>
            <a:ext cx="72840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Landfill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35EDE6C9-330A-794A-EAB1-11BB4D027044}"/>
              </a:ext>
            </a:extLst>
          </p:cNvPr>
          <p:cNvSpPr txBox="1"/>
          <p:nvPr/>
        </p:nvSpPr>
        <p:spPr>
          <a:xfrm>
            <a:off x="7788092" y="1396311"/>
            <a:ext cx="949347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Transporting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8B571062-E686-8D7C-6153-DA7B2BFC814B}"/>
              </a:ext>
            </a:extLst>
          </p:cNvPr>
          <p:cNvSpPr txBox="1"/>
          <p:nvPr/>
        </p:nvSpPr>
        <p:spPr>
          <a:xfrm>
            <a:off x="7663761" y="1097934"/>
            <a:ext cx="116594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Energy recovery</a:t>
            </a:r>
          </a:p>
        </p:txBody>
      </p: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CA592BDB-F4D1-FB4F-E590-85738909653E}"/>
              </a:ext>
            </a:extLst>
          </p:cNvPr>
          <p:cNvCxnSpPr>
            <a:endCxn id="276" idx="0"/>
          </p:cNvCxnSpPr>
          <p:nvPr/>
        </p:nvCxnSpPr>
        <p:spPr>
          <a:xfrm>
            <a:off x="4720118" y="1429215"/>
            <a:ext cx="123808" cy="264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9B14EB03-822B-030B-BF78-1FD6F00A3AD7}"/>
              </a:ext>
            </a:extLst>
          </p:cNvPr>
          <p:cNvCxnSpPr>
            <a:endCxn id="289" idx="1"/>
          </p:cNvCxnSpPr>
          <p:nvPr/>
        </p:nvCxnSpPr>
        <p:spPr>
          <a:xfrm flipV="1">
            <a:off x="4886266" y="1449627"/>
            <a:ext cx="518128" cy="208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AF0075E0-4D46-5851-4645-0BCDAB460510}"/>
              </a:ext>
            </a:extLst>
          </p:cNvPr>
          <p:cNvCxnSpPr>
            <a:cxnSpLocks/>
            <a:stCxn id="289" idx="3"/>
            <a:endCxn id="290" idx="1"/>
          </p:cNvCxnSpPr>
          <p:nvPr/>
        </p:nvCxnSpPr>
        <p:spPr>
          <a:xfrm flipV="1">
            <a:off x="6204118" y="1248938"/>
            <a:ext cx="133901" cy="200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898C6DE0-0A7E-3D2B-2926-2ABE56B7ADF8}"/>
              </a:ext>
            </a:extLst>
          </p:cNvPr>
          <p:cNvCxnSpPr>
            <a:endCxn id="291" idx="1"/>
          </p:cNvCxnSpPr>
          <p:nvPr/>
        </p:nvCxnSpPr>
        <p:spPr>
          <a:xfrm>
            <a:off x="6229768" y="1431777"/>
            <a:ext cx="111405" cy="137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BF273201-632B-0D22-721F-01754BFCDF9F}"/>
              </a:ext>
            </a:extLst>
          </p:cNvPr>
          <p:cNvCxnSpPr>
            <a:endCxn id="292" idx="1"/>
          </p:cNvCxnSpPr>
          <p:nvPr/>
        </p:nvCxnSpPr>
        <p:spPr>
          <a:xfrm>
            <a:off x="6215366" y="1438025"/>
            <a:ext cx="122652" cy="436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FC6755FB-D618-1E7B-34CB-9C87EFBACEF6}"/>
              </a:ext>
            </a:extLst>
          </p:cNvPr>
          <p:cNvCxnSpPr>
            <a:stCxn id="290" idx="3"/>
            <a:endCxn id="303" idx="1"/>
          </p:cNvCxnSpPr>
          <p:nvPr/>
        </p:nvCxnSpPr>
        <p:spPr>
          <a:xfrm flipV="1">
            <a:off x="7529860" y="1228739"/>
            <a:ext cx="133901" cy="20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DE9F5A5B-039C-21DF-54BA-5C3EF6B03618}"/>
              </a:ext>
            </a:extLst>
          </p:cNvPr>
          <p:cNvCxnSpPr>
            <a:stCxn id="291" idx="3"/>
            <a:endCxn id="301" idx="1"/>
          </p:cNvCxnSpPr>
          <p:nvPr/>
        </p:nvCxnSpPr>
        <p:spPr>
          <a:xfrm flipV="1">
            <a:off x="7533014" y="1527116"/>
            <a:ext cx="255078" cy="41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33569CBA-9D8D-1B07-4DCA-757404099D20}"/>
              </a:ext>
            </a:extLst>
          </p:cNvPr>
          <p:cNvCxnSpPr>
            <a:stCxn id="292" idx="3"/>
            <a:endCxn id="300" idx="1"/>
          </p:cNvCxnSpPr>
          <p:nvPr/>
        </p:nvCxnSpPr>
        <p:spPr>
          <a:xfrm flipV="1">
            <a:off x="7529859" y="1849929"/>
            <a:ext cx="391749" cy="24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E764C9D5-41EF-05F7-D3E1-389DA0B97059}"/>
              </a:ext>
            </a:extLst>
          </p:cNvPr>
          <p:cNvCxnSpPr>
            <a:cxnSpLocks/>
            <a:stCxn id="86" idx="3"/>
            <a:endCxn id="64" idx="1"/>
          </p:cNvCxnSpPr>
          <p:nvPr/>
        </p:nvCxnSpPr>
        <p:spPr>
          <a:xfrm>
            <a:off x="8835657" y="1562587"/>
            <a:ext cx="192753" cy="6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36503546-ACA0-31AA-6338-0E9C7C174EBE}"/>
              </a:ext>
            </a:extLst>
          </p:cNvPr>
          <p:cNvCxnSpPr>
            <a:stCxn id="117" idx="2"/>
            <a:endCxn id="120" idx="0"/>
          </p:cNvCxnSpPr>
          <p:nvPr/>
        </p:nvCxnSpPr>
        <p:spPr>
          <a:xfrm>
            <a:off x="6539607" y="3013977"/>
            <a:ext cx="356321" cy="176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E82BD19C-950F-9AB5-8D99-5D0B073672A7}"/>
              </a:ext>
            </a:extLst>
          </p:cNvPr>
          <p:cNvCxnSpPr>
            <a:stCxn id="120" idx="3"/>
            <a:endCxn id="121" idx="1"/>
          </p:cNvCxnSpPr>
          <p:nvPr/>
        </p:nvCxnSpPr>
        <p:spPr>
          <a:xfrm flipV="1">
            <a:off x="7451491" y="3281974"/>
            <a:ext cx="382915" cy="39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F78C8D19-CB8F-7F14-2B14-40A8F247100B}"/>
              </a:ext>
            </a:extLst>
          </p:cNvPr>
          <p:cNvCxnSpPr>
            <a:cxnSpLocks/>
            <a:stCxn id="117" idx="3"/>
            <a:endCxn id="125" idx="1"/>
          </p:cNvCxnSpPr>
          <p:nvPr/>
        </p:nvCxnSpPr>
        <p:spPr>
          <a:xfrm flipV="1">
            <a:off x="7095170" y="2512787"/>
            <a:ext cx="414606" cy="3703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28C898D-EA37-0DA5-DC49-1F708A055247}"/>
              </a:ext>
            </a:extLst>
          </p:cNvPr>
          <p:cNvCxnSpPr>
            <a:cxnSpLocks/>
            <a:stCxn id="117" idx="3"/>
            <a:endCxn id="122" idx="1"/>
          </p:cNvCxnSpPr>
          <p:nvPr/>
        </p:nvCxnSpPr>
        <p:spPr>
          <a:xfrm>
            <a:off x="7095170" y="2883172"/>
            <a:ext cx="288046" cy="26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13B10541-21F3-CAA3-9BA8-9639A0F760CA}"/>
              </a:ext>
            </a:extLst>
          </p:cNvPr>
          <p:cNvCxnSpPr>
            <a:cxnSpLocks/>
            <a:stCxn id="4" idx="3"/>
            <a:endCxn id="66" idx="1"/>
          </p:cNvCxnSpPr>
          <p:nvPr/>
        </p:nvCxnSpPr>
        <p:spPr>
          <a:xfrm flipV="1">
            <a:off x="8782634" y="2878112"/>
            <a:ext cx="18112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D1707DA0-7C8B-CC51-946C-92B4E17225C9}"/>
              </a:ext>
            </a:extLst>
          </p:cNvPr>
          <p:cNvCxnSpPr>
            <a:cxnSpLocks/>
            <a:stCxn id="192" idx="3"/>
            <a:endCxn id="68" idx="1"/>
          </p:cNvCxnSpPr>
          <p:nvPr/>
        </p:nvCxnSpPr>
        <p:spPr>
          <a:xfrm>
            <a:off x="6776849" y="5514862"/>
            <a:ext cx="210394" cy="29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8C3734C3-E581-1174-69BD-5EB28E8D535F}"/>
              </a:ext>
            </a:extLst>
          </p:cNvPr>
          <p:cNvCxnSpPr>
            <a:cxnSpLocks/>
            <a:stCxn id="32" idx="3"/>
            <a:endCxn id="67" idx="1"/>
          </p:cNvCxnSpPr>
          <p:nvPr/>
        </p:nvCxnSpPr>
        <p:spPr>
          <a:xfrm>
            <a:off x="2528039" y="3782111"/>
            <a:ext cx="439778" cy="154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D4BB2054-1025-8D6A-89B3-7F0CB1FC32BA}"/>
              </a:ext>
            </a:extLst>
          </p:cNvPr>
          <p:cNvSpPr txBox="1"/>
          <p:nvPr/>
        </p:nvSpPr>
        <p:spPr>
          <a:xfrm>
            <a:off x="10810971" y="3154494"/>
            <a:ext cx="1207132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000" b="1" dirty="0"/>
              <a:t>k</a:t>
            </a:r>
            <a:r>
              <a:rPr lang="en-RU" sz="1000" b="1" dirty="0"/>
              <a:t>g CO2-eq/ ton =</a:t>
            </a:r>
          </a:p>
          <a:p>
            <a:r>
              <a:rPr lang="en-RU" sz="1000" b="1" dirty="0"/>
              <a:t>MJ / ton = </a:t>
            </a:r>
          </a:p>
        </p:txBody>
      </p:sp>
      <p:cxnSp>
        <p:nvCxnSpPr>
          <p:cNvPr id="356" name="Elbow Connector 355">
            <a:extLst>
              <a:ext uri="{FF2B5EF4-FFF2-40B4-BE49-F238E27FC236}">
                <a16:creationId xmlns:a16="http://schemas.microsoft.com/office/drawing/2014/main" id="{7D4AB852-2476-1235-2B63-1AAD607C4030}"/>
              </a:ext>
            </a:extLst>
          </p:cNvPr>
          <p:cNvCxnSpPr>
            <a:cxnSpLocks/>
            <a:stCxn id="63" idx="3"/>
            <a:endCxn id="354" idx="0"/>
          </p:cNvCxnSpPr>
          <p:nvPr/>
        </p:nvCxnSpPr>
        <p:spPr>
          <a:xfrm>
            <a:off x="8415624" y="581771"/>
            <a:ext cx="2998913" cy="25727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Elbow Connector 357">
            <a:extLst>
              <a:ext uri="{FF2B5EF4-FFF2-40B4-BE49-F238E27FC236}">
                <a16:creationId xmlns:a16="http://schemas.microsoft.com/office/drawing/2014/main" id="{9E181CB0-EC7B-036D-11C7-B56EE18299A1}"/>
              </a:ext>
            </a:extLst>
          </p:cNvPr>
          <p:cNvCxnSpPr>
            <a:cxnSpLocks/>
            <a:stCxn id="64" idx="3"/>
            <a:endCxn id="354" idx="0"/>
          </p:cNvCxnSpPr>
          <p:nvPr/>
        </p:nvCxnSpPr>
        <p:spPr>
          <a:xfrm>
            <a:off x="10682867" y="1568829"/>
            <a:ext cx="731670" cy="158566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>
            <a:extLst>
              <a:ext uri="{FF2B5EF4-FFF2-40B4-BE49-F238E27FC236}">
                <a16:creationId xmlns:a16="http://schemas.microsoft.com/office/drawing/2014/main" id="{E6961992-8645-3BF4-5DD3-7FA0FCC6C82C}"/>
              </a:ext>
            </a:extLst>
          </p:cNvPr>
          <p:cNvCxnSpPr>
            <a:cxnSpLocks/>
            <a:stCxn id="66" idx="3"/>
            <a:endCxn id="354" idx="0"/>
          </p:cNvCxnSpPr>
          <p:nvPr/>
        </p:nvCxnSpPr>
        <p:spPr>
          <a:xfrm>
            <a:off x="10629844" y="2878112"/>
            <a:ext cx="784693" cy="2763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Elbow Connector 361">
            <a:extLst>
              <a:ext uri="{FF2B5EF4-FFF2-40B4-BE49-F238E27FC236}">
                <a16:creationId xmlns:a16="http://schemas.microsoft.com/office/drawing/2014/main" id="{54A87123-D1E0-684A-B971-78DF5B50A852}"/>
              </a:ext>
            </a:extLst>
          </p:cNvPr>
          <p:cNvCxnSpPr>
            <a:cxnSpLocks/>
            <a:stCxn id="67" idx="3"/>
            <a:endCxn id="354" idx="2"/>
          </p:cNvCxnSpPr>
          <p:nvPr/>
        </p:nvCxnSpPr>
        <p:spPr>
          <a:xfrm flipV="1">
            <a:off x="4384865" y="3554604"/>
            <a:ext cx="7029672" cy="3820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Elbow Connector 363">
            <a:extLst>
              <a:ext uri="{FF2B5EF4-FFF2-40B4-BE49-F238E27FC236}">
                <a16:creationId xmlns:a16="http://schemas.microsoft.com/office/drawing/2014/main" id="{B3CDB47E-2918-FEA7-B6AA-FFB71CF62672}"/>
              </a:ext>
            </a:extLst>
          </p:cNvPr>
          <p:cNvCxnSpPr>
            <a:cxnSpLocks/>
            <a:stCxn id="68" idx="3"/>
            <a:endCxn id="354" idx="2"/>
          </p:cNvCxnSpPr>
          <p:nvPr/>
        </p:nvCxnSpPr>
        <p:spPr>
          <a:xfrm flipV="1">
            <a:off x="8598183" y="3554604"/>
            <a:ext cx="2816354" cy="19902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Elbow Connector 365">
            <a:extLst>
              <a:ext uri="{FF2B5EF4-FFF2-40B4-BE49-F238E27FC236}">
                <a16:creationId xmlns:a16="http://schemas.microsoft.com/office/drawing/2014/main" id="{EEC5E1E4-F81E-D27D-7A52-5312554A0784}"/>
              </a:ext>
            </a:extLst>
          </p:cNvPr>
          <p:cNvCxnSpPr>
            <a:cxnSpLocks/>
            <a:stCxn id="69" idx="3"/>
            <a:endCxn id="354" idx="2"/>
          </p:cNvCxnSpPr>
          <p:nvPr/>
        </p:nvCxnSpPr>
        <p:spPr>
          <a:xfrm flipV="1">
            <a:off x="9248104" y="3554604"/>
            <a:ext cx="2166433" cy="289291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838E892B-6CF3-029D-5DBC-31EEA88DCB68}"/>
              </a:ext>
            </a:extLst>
          </p:cNvPr>
          <p:cNvSpPr txBox="1"/>
          <p:nvPr/>
        </p:nvSpPr>
        <p:spPr>
          <a:xfrm>
            <a:off x="11056815" y="6586811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3194167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14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PS Recycling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55944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62128" y="320329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041078" y="4877225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850033" y="5987732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850033" y="1994602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2514157" y="1600104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2427922" y="2388775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59448" y="722632"/>
            <a:ext cx="402679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59448" y="3339237"/>
            <a:ext cx="402680" cy="48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59448" y="3339237"/>
            <a:ext cx="481630" cy="1722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59448" y="3339237"/>
            <a:ext cx="290585" cy="2833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H="1" flipV="1">
            <a:off x="1548971" y="2363934"/>
            <a:ext cx="112095" cy="839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247908" y="1784770"/>
            <a:ext cx="266249" cy="394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6EC792C-C9C3-FCE3-AC40-CBF97C7D2F18}"/>
              </a:ext>
            </a:extLst>
          </p:cNvPr>
          <p:cNvSpPr/>
          <p:nvPr/>
        </p:nvSpPr>
        <p:spPr>
          <a:xfrm>
            <a:off x="2517905" y="95271"/>
            <a:ext cx="3578095" cy="12031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247908" y="2179268"/>
            <a:ext cx="180014" cy="5326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787F-B495-8665-6608-74AD12217A25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2360002" y="696840"/>
            <a:ext cx="157903" cy="25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8E285A-D169-8AA2-038B-8BD4EEA9B6B6}"/>
              </a:ext>
            </a:extLst>
          </p:cNvPr>
          <p:cNvSpPr txBox="1"/>
          <p:nvPr/>
        </p:nvSpPr>
        <p:spPr>
          <a:xfrm>
            <a:off x="2610184" y="213496"/>
            <a:ext cx="695352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Sorting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DA845D-E4FC-C343-BF2E-672B2A8F294A}"/>
              </a:ext>
            </a:extLst>
          </p:cNvPr>
          <p:cNvCxnSpPr>
            <a:cxnSpLocks/>
            <a:stCxn id="55" idx="2"/>
            <a:endCxn id="4" idx="0"/>
          </p:cNvCxnSpPr>
          <p:nvPr/>
        </p:nvCxnSpPr>
        <p:spPr>
          <a:xfrm>
            <a:off x="2957860" y="475106"/>
            <a:ext cx="134721" cy="121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D4F430BC-7BF0-BBC8-9467-BE90477667FA}"/>
              </a:ext>
            </a:extLst>
          </p:cNvPr>
          <p:cNvSpPr/>
          <p:nvPr/>
        </p:nvSpPr>
        <p:spPr>
          <a:xfrm>
            <a:off x="4016297" y="1460131"/>
            <a:ext cx="3095022" cy="8815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4" idx="3"/>
            <a:endCxn id="86" idx="1"/>
          </p:cNvCxnSpPr>
          <p:nvPr/>
        </p:nvCxnSpPr>
        <p:spPr>
          <a:xfrm>
            <a:off x="3617527" y="1784770"/>
            <a:ext cx="398770" cy="116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0D70D3F-87A6-26D4-4241-B957BEA9A93A}"/>
              </a:ext>
            </a:extLst>
          </p:cNvPr>
          <p:cNvCxnSpPr>
            <a:cxnSpLocks/>
            <a:stCxn id="15" idx="3"/>
            <a:endCxn id="99" idx="1"/>
          </p:cNvCxnSpPr>
          <p:nvPr/>
        </p:nvCxnSpPr>
        <p:spPr>
          <a:xfrm>
            <a:off x="4004257" y="2711941"/>
            <a:ext cx="130425" cy="602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5C426F-88E4-8ACA-88EA-6E075EACA8D1}"/>
              </a:ext>
            </a:extLst>
          </p:cNvPr>
          <p:cNvSpPr txBox="1"/>
          <p:nvPr/>
        </p:nvSpPr>
        <p:spPr>
          <a:xfrm>
            <a:off x="4069968" y="1515593"/>
            <a:ext cx="105119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Pre-treatment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EEC14-8A95-C333-628C-139EE6D860EE}"/>
              </a:ext>
            </a:extLst>
          </p:cNvPr>
          <p:cNvSpPr txBox="1"/>
          <p:nvPr/>
        </p:nvSpPr>
        <p:spPr>
          <a:xfrm>
            <a:off x="2675807" y="596140"/>
            <a:ext cx="833547" cy="2616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Shredding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FABB24-0364-A02B-C5BA-B24DB4566AEC}"/>
              </a:ext>
            </a:extLst>
          </p:cNvPr>
          <p:cNvSpPr txBox="1"/>
          <p:nvPr/>
        </p:nvSpPr>
        <p:spPr>
          <a:xfrm>
            <a:off x="3462466" y="173360"/>
            <a:ext cx="833547" cy="2616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Washing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00B2C7-52E2-5F53-15BC-A0476E1C6770}"/>
              </a:ext>
            </a:extLst>
          </p:cNvPr>
          <p:cNvSpPr txBox="1"/>
          <p:nvPr/>
        </p:nvSpPr>
        <p:spPr>
          <a:xfrm>
            <a:off x="2758265" y="962601"/>
            <a:ext cx="1690424" cy="27104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Waste water Treatment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BFB383-29C0-4394-5B7B-244B68DCFF26}"/>
              </a:ext>
            </a:extLst>
          </p:cNvPr>
          <p:cNvSpPr txBox="1"/>
          <p:nvPr/>
        </p:nvSpPr>
        <p:spPr>
          <a:xfrm>
            <a:off x="3868260" y="565221"/>
            <a:ext cx="833547" cy="2616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Cutting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1674AC-531A-AA69-57E1-47980CB0C3F5}"/>
              </a:ext>
            </a:extLst>
          </p:cNvPr>
          <p:cNvSpPr txBox="1"/>
          <p:nvPr/>
        </p:nvSpPr>
        <p:spPr>
          <a:xfrm>
            <a:off x="4644934" y="173359"/>
            <a:ext cx="833547" cy="2616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Float-sink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1BF25-8A55-5C9B-7374-D4A046DDA393}"/>
              </a:ext>
            </a:extLst>
          </p:cNvPr>
          <p:cNvSpPr txBox="1"/>
          <p:nvPr/>
        </p:nvSpPr>
        <p:spPr>
          <a:xfrm>
            <a:off x="4854390" y="566916"/>
            <a:ext cx="695352" cy="2616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Drying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2F227C-861D-3FD9-C4B2-6B3A79535D1C}"/>
              </a:ext>
            </a:extLst>
          </p:cNvPr>
          <p:cNvSpPr txBox="1"/>
          <p:nvPr/>
        </p:nvSpPr>
        <p:spPr>
          <a:xfrm>
            <a:off x="4770526" y="958505"/>
            <a:ext cx="1132547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Regranulatyion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3FCBB0-D3A2-7A49-17D7-92210BF82090}"/>
              </a:ext>
            </a:extLst>
          </p:cNvPr>
          <p:cNvCxnSpPr>
            <a:cxnSpLocks/>
            <a:stCxn id="4" idx="0"/>
            <a:endCxn id="18" idx="2"/>
          </p:cNvCxnSpPr>
          <p:nvPr/>
        </p:nvCxnSpPr>
        <p:spPr>
          <a:xfrm flipV="1">
            <a:off x="3092581" y="434971"/>
            <a:ext cx="786659" cy="1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5DA95F-A380-207A-AC22-0C8E3959F55B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flipH="1">
            <a:off x="3603477" y="434971"/>
            <a:ext cx="275763" cy="527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A274B9B-95C2-E052-4B8D-B5C07E18DFA5}"/>
              </a:ext>
            </a:extLst>
          </p:cNvPr>
          <p:cNvCxnSpPr>
            <a:endCxn id="24" idx="0"/>
          </p:cNvCxnSpPr>
          <p:nvPr/>
        </p:nvCxnSpPr>
        <p:spPr>
          <a:xfrm>
            <a:off x="3895514" y="434970"/>
            <a:ext cx="389520" cy="130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FDA81F-F193-87BB-A6A7-D9572EC533E2}"/>
              </a:ext>
            </a:extLst>
          </p:cNvPr>
          <p:cNvCxnSpPr>
            <a:stCxn id="24" idx="0"/>
            <a:endCxn id="25" idx="1"/>
          </p:cNvCxnSpPr>
          <p:nvPr/>
        </p:nvCxnSpPr>
        <p:spPr>
          <a:xfrm flipV="1">
            <a:off x="4285034" y="304165"/>
            <a:ext cx="359900" cy="261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B99446-9F99-00AC-A0AD-95AAD9446F41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5061708" y="434970"/>
            <a:ext cx="140358" cy="131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60797AB-1387-47A2-B62C-CEEDC2B71829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5202066" y="828527"/>
            <a:ext cx="134734" cy="129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A5F421A-454E-343B-A735-76519A9E6A0C}"/>
              </a:ext>
            </a:extLst>
          </p:cNvPr>
          <p:cNvSpPr txBox="1"/>
          <p:nvPr/>
        </p:nvSpPr>
        <p:spPr>
          <a:xfrm>
            <a:off x="6274442" y="812311"/>
            <a:ext cx="1503581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 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CO2-eq/ ton = -1950 </a:t>
            </a:r>
          </a:p>
          <a:p>
            <a:r>
              <a:rPr lang="en-RU" sz="1000" b="1" dirty="0"/>
              <a:t>MJ = 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51CEF4-AB09-5631-FEBA-9B41C4294F21}"/>
              </a:ext>
            </a:extLst>
          </p:cNvPr>
          <p:cNvSpPr txBox="1"/>
          <p:nvPr/>
        </p:nvSpPr>
        <p:spPr>
          <a:xfrm>
            <a:off x="10154570" y="2939290"/>
            <a:ext cx="1553931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=0.0189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CO2-eq/ ton = -1500</a:t>
            </a:r>
          </a:p>
          <a:p>
            <a:r>
              <a:rPr lang="en-RU" sz="1000" b="1" dirty="0"/>
              <a:t>MJ = 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7BFADC-FA33-30A0-6E81-71DCFD85424D}"/>
              </a:ext>
            </a:extLst>
          </p:cNvPr>
          <p:cNvSpPr txBox="1"/>
          <p:nvPr/>
        </p:nvSpPr>
        <p:spPr>
          <a:xfrm>
            <a:off x="7364423" y="1625118"/>
            <a:ext cx="1505697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0.0511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CO2-eq/ kg = -0.5</a:t>
            </a:r>
          </a:p>
          <a:p>
            <a:r>
              <a:rPr lang="en-RU" sz="1000" b="1" dirty="0"/>
              <a:t>MJ = 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AD44C4-4F92-5A75-74B6-8136355F5256}"/>
              </a:ext>
            </a:extLst>
          </p:cNvPr>
          <p:cNvSpPr txBox="1"/>
          <p:nvPr/>
        </p:nvSpPr>
        <p:spPr>
          <a:xfrm>
            <a:off x="2758265" y="4877225"/>
            <a:ext cx="1765979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0.43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CO2-eq/ ton = 1481 </a:t>
            </a:r>
          </a:p>
          <a:p>
            <a:r>
              <a:rPr lang="en-RU" sz="1000" b="1" dirty="0"/>
              <a:t>MJ = 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9E3CDD-2CA5-FA83-CC65-497AB0BAAEB4}"/>
              </a:ext>
            </a:extLst>
          </p:cNvPr>
          <p:cNvSpPr txBox="1"/>
          <p:nvPr/>
        </p:nvSpPr>
        <p:spPr>
          <a:xfrm>
            <a:off x="2514157" y="5895399"/>
            <a:ext cx="1694003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0.25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CO2-eq/ ton = 35 </a:t>
            </a:r>
          </a:p>
          <a:p>
            <a:r>
              <a:rPr lang="en-RU" sz="1000" b="1" dirty="0"/>
              <a:t>MJ = 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E3405A-4EA2-0BE0-975A-065B218C12B3}"/>
              </a:ext>
            </a:extLst>
          </p:cNvPr>
          <p:cNvSpPr txBox="1"/>
          <p:nvPr/>
        </p:nvSpPr>
        <p:spPr>
          <a:xfrm>
            <a:off x="10537371" y="1641611"/>
            <a:ext cx="1447365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000" b="1" dirty="0"/>
              <a:t>k</a:t>
            </a:r>
            <a:r>
              <a:rPr lang="en-RU" sz="1000" b="1" dirty="0"/>
              <a:t>g CO2-eq/ ton =</a:t>
            </a:r>
          </a:p>
          <a:p>
            <a:r>
              <a:rPr lang="en-RU" sz="1000" b="1" dirty="0"/>
              <a:t>MJ / ton = 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18CE0A3-0C51-013B-0192-3FFDA3F973FB}"/>
              </a:ext>
            </a:extLst>
          </p:cNvPr>
          <p:cNvCxnSpPr>
            <a:cxnSpLocks/>
            <a:stCxn id="30" idx="3"/>
            <a:endCxn id="54" idx="1"/>
          </p:cNvCxnSpPr>
          <p:nvPr/>
        </p:nvCxnSpPr>
        <p:spPr>
          <a:xfrm>
            <a:off x="5903073" y="1089310"/>
            <a:ext cx="3713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0FDE3BD3-42C0-D891-368E-9D6CE1A69681}"/>
              </a:ext>
            </a:extLst>
          </p:cNvPr>
          <p:cNvSpPr/>
          <p:nvPr/>
        </p:nvSpPr>
        <p:spPr>
          <a:xfrm>
            <a:off x="4134682" y="2644261"/>
            <a:ext cx="5937430" cy="133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A4A252-E0E1-8B13-6A7C-19D3DE15A83D}"/>
              </a:ext>
            </a:extLst>
          </p:cNvPr>
          <p:cNvSpPr txBox="1"/>
          <p:nvPr/>
        </p:nvSpPr>
        <p:spPr>
          <a:xfrm>
            <a:off x="4372260" y="2734244"/>
            <a:ext cx="695352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Sorting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947390-7E7A-4B06-E5FF-30BA0D49557E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>
          <a:xfrm>
            <a:off x="4719936" y="2995854"/>
            <a:ext cx="130688" cy="121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8D1B6A08-CCED-BB2D-9C47-2FE879DB800E}"/>
              </a:ext>
            </a:extLst>
          </p:cNvPr>
          <p:cNvSpPr txBox="1"/>
          <p:nvPr/>
        </p:nvSpPr>
        <p:spPr>
          <a:xfrm>
            <a:off x="4437883" y="3116888"/>
            <a:ext cx="833547" cy="2616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Shredding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5A0D1CA-95AD-9015-C527-D1AB1EE8DB53}"/>
              </a:ext>
            </a:extLst>
          </p:cNvPr>
          <p:cNvSpPr txBox="1"/>
          <p:nvPr/>
        </p:nvSpPr>
        <p:spPr>
          <a:xfrm>
            <a:off x="5224542" y="2694108"/>
            <a:ext cx="833547" cy="2616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Washing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B6E18A9-3BEF-ED8F-CB09-A2A63A5A0CE1}"/>
              </a:ext>
            </a:extLst>
          </p:cNvPr>
          <p:cNvSpPr txBox="1"/>
          <p:nvPr/>
        </p:nvSpPr>
        <p:spPr>
          <a:xfrm>
            <a:off x="4520341" y="3483349"/>
            <a:ext cx="1690424" cy="27104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Waste water Treatment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E007018-E8CD-02A9-EFE8-33CCA2422897}"/>
              </a:ext>
            </a:extLst>
          </p:cNvPr>
          <p:cNvSpPr txBox="1"/>
          <p:nvPr/>
        </p:nvSpPr>
        <p:spPr>
          <a:xfrm>
            <a:off x="5630336" y="3085969"/>
            <a:ext cx="833547" cy="2616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Cutting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2A96729-90BF-81FF-B04A-6F140C364F15}"/>
              </a:ext>
            </a:extLst>
          </p:cNvPr>
          <p:cNvSpPr txBox="1"/>
          <p:nvPr/>
        </p:nvSpPr>
        <p:spPr>
          <a:xfrm>
            <a:off x="6407010" y="2694107"/>
            <a:ext cx="833547" cy="2616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Float-sink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3799B1B-E874-2078-228D-5F5C9B69E950}"/>
              </a:ext>
            </a:extLst>
          </p:cNvPr>
          <p:cNvCxnSpPr>
            <a:cxnSpLocks/>
            <a:stCxn id="102" idx="0"/>
            <a:endCxn id="103" idx="2"/>
          </p:cNvCxnSpPr>
          <p:nvPr/>
        </p:nvCxnSpPr>
        <p:spPr>
          <a:xfrm flipV="1">
            <a:off x="4854657" y="2955719"/>
            <a:ext cx="786659" cy="16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F2FE041-C522-DB8A-7C41-DAA943CA54FC}"/>
              </a:ext>
            </a:extLst>
          </p:cNvPr>
          <p:cNvCxnSpPr>
            <a:stCxn id="103" idx="2"/>
            <a:endCxn id="104" idx="0"/>
          </p:cNvCxnSpPr>
          <p:nvPr/>
        </p:nvCxnSpPr>
        <p:spPr>
          <a:xfrm flipH="1">
            <a:off x="5365553" y="2955719"/>
            <a:ext cx="300771" cy="527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01F2B44-C097-6EB0-DCA9-A8E14045923D}"/>
              </a:ext>
            </a:extLst>
          </p:cNvPr>
          <p:cNvCxnSpPr>
            <a:endCxn id="105" idx="0"/>
          </p:cNvCxnSpPr>
          <p:nvPr/>
        </p:nvCxnSpPr>
        <p:spPr>
          <a:xfrm>
            <a:off x="5657590" y="2955718"/>
            <a:ext cx="365193" cy="130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C7B857-6161-EF61-A5FE-9F9AABCE101A}"/>
              </a:ext>
            </a:extLst>
          </p:cNvPr>
          <p:cNvCxnSpPr>
            <a:stCxn id="105" idx="0"/>
            <a:endCxn id="106" idx="1"/>
          </p:cNvCxnSpPr>
          <p:nvPr/>
        </p:nvCxnSpPr>
        <p:spPr>
          <a:xfrm flipV="1">
            <a:off x="6047110" y="2824913"/>
            <a:ext cx="384227" cy="261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300F405-7D9F-3370-F977-F51846B1A9DE}"/>
              </a:ext>
            </a:extLst>
          </p:cNvPr>
          <p:cNvCxnSpPr>
            <a:cxnSpLocks/>
            <a:stCxn id="106" idx="2"/>
            <a:endCxn id="196" idx="0"/>
          </p:cNvCxnSpPr>
          <p:nvPr/>
        </p:nvCxnSpPr>
        <p:spPr>
          <a:xfrm>
            <a:off x="6823784" y="2955718"/>
            <a:ext cx="292257" cy="145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AD6B891A-A02A-D93A-BB96-F8BC0181949F}"/>
              </a:ext>
            </a:extLst>
          </p:cNvPr>
          <p:cNvSpPr txBox="1"/>
          <p:nvPr/>
        </p:nvSpPr>
        <p:spPr>
          <a:xfrm>
            <a:off x="6499303" y="3448728"/>
            <a:ext cx="1106527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Densification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B9D93F0-4D3C-6FD8-0B0B-E967B32F5850}"/>
              </a:ext>
            </a:extLst>
          </p:cNvPr>
          <p:cNvSpPr txBox="1"/>
          <p:nvPr/>
        </p:nvSpPr>
        <p:spPr>
          <a:xfrm>
            <a:off x="6793957" y="3101039"/>
            <a:ext cx="632427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Drying</a:t>
            </a:r>
          </a:p>
        </p:txBody>
      </p: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F7C8F4D7-D19F-9B8D-C61A-C03A6099B930}"/>
              </a:ext>
            </a:extLst>
          </p:cNvPr>
          <p:cNvCxnSpPr>
            <a:stCxn id="102" idx="1"/>
            <a:endCxn id="195" idx="2"/>
          </p:cNvCxnSpPr>
          <p:nvPr/>
        </p:nvCxnSpPr>
        <p:spPr>
          <a:xfrm rot="10800000" flipH="1" flipV="1">
            <a:off x="4437883" y="3247694"/>
            <a:ext cx="2582390" cy="378006"/>
          </a:xfrm>
          <a:prstGeom prst="bentConnector4">
            <a:avLst>
              <a:gd name="adj1" fmla="val -8743"/>
              <a:gd name="adj2" fmla="val 16047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DAE854E5-FCD9-1D0C-1C9C-0E7010DE68A7}"/>
              </a:ext>
            </a:extLst>
          </p:cNvPr>
          <p:cNvSpPr txBox="1"/>
          <p:nvPr/>
        </p:nvSpPr>
        <p:spPr>
          <a:xfrm>
            <a:off x="7636877" y="2699636"/>
            <a:ext cx="81784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Cracking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F6CFF48-2E08-6F0E-2168-B61C07980FF2}"/>
              </a:ext>
            </a:extLst>
          </p:cNvPr>
          <p:cNvSpPr txBox="1"/>
          <p:nvPr/>
        </p:nvSpPr>
        <p:spPr>
          <a:xfrm>
            <a:off x="7684994" y="3097066"/>
            <a:ext cx="107692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Condensation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93CD6CD-C7AC-D906-1500-F13AD889C58A}"/>
              </a:ext>
            </a:extLst>
          </p:cNvPr>
          <p:cNvSpPr txBox="1"/>
          <p:nvPr/>
        </p:nvSpPr>
        <p:spPr>
          <a:xfrm>
            <a:off x="7778024" y="3503685"/>
            <a:ext cx="92924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Distillation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6D874D3E-0702-4170-7C16-024B1E780A51}"/>
              </a:ext>
            </a:extLst>
          </p:cNvPr>
          <p:cNvSpPr txBox="1"/>
          <p:nvPr/>
        </p:nvSpPr>
        <p:spPr>
          <a:xfrm>
            <a:off x="8894263" y="3502310"/>
            <a:ext cx="107692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Hydrogenation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0C040AC-4EF4-D927-AAB1-18F60DA89362}"/>
              </a:ext>
            </a:extLst>
          </p:cNvPr>
          <p:cNvSpPr txBox="1"/>
          <p:nvPr/>
        </p:nvSpPr>
        <p:spPr>
          <a:xfrm>
            <a:off x="8750265" y="2736555"/>
            <a:ext cx="1139419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Energy recovery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6C15690-871D-7492-95F6-8B417ACA2CA7}"/>
              </a:ext>
            </a:extLst>
          </p:cNvPr>
          <p:cNvCxnSpPr>
            <a:endCxn id="214" idx="1"/>
          </p:cNvCxnSpPr>
          <p:nvPr/>
        </p:nvCxnSpPr>
        <p:spPr>
          <a:xfrm flipV="1">
            <a:off x="7426384" y="2830441"/>
            <a:ext cx="210493" cy="427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7D724096-87D3-ABDA-7C8B-AB4284512747}"/>
              </a:ext>
            </a:extLst>
          </p:cNvPr>
          <p:cNvCxnSpPr>
            <a:cxnSpLocks/>
            <a:stCxn id="195" idx="3"/>
            <a:endCxn id="214" idx="1"/>
          </p:cNvCxnSpPr>
          <p:nvPr/>
        </p:nvCxnSpPr>
        <p:spPr>
          <a:xfrm flipV="1">
            <a:off x="7605830" y="2830441"/>
            <a:ext cx="31047" cy="749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FF25D964-F7CD-1366-BCE0-51D121BC5B47}"/>
              </a:ext>
            </a:extLst>
          </p:cNvPr>
          <p:cNvCxnSpPr>
            <a:stCxn id="214" idx="2"/>
            <a:endCxn id="215" idx="0"/>
          </p:cNvCxnSpPr>
          <p:nvPr/>
        </p:nvCxnSpPr>
        <p:spPr>
          <a:xfrm>
            <a:off x="8045799" y="2961246"/>
            <a:ext cx="177658" cy="135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F834671-65F5-0143-C3C1-34FF7C37A7BA}"/>
              </a:ext>
            </a:extLst>
          </p:cNvPr>
          <p:cNvCxnSpPr>
            <a:cxnSpLocks/>
            <a:stCxn id="215" idx="3"/>
            <a:endCxn id="218" idx="2"/>
          </p:cNvCxnSpPr>
          <p:nvPr/>
        </p:nvCxnSpPr>
        <p:spPr>
          <a:xfrm flipV="1">
            <a:off x="8761920" y="2998165"/>
            <a:ext cx="558055" cy="229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98232584-612A-6ADB-4EB9-30DE781FD8BA}"/>
              </a:ext>
            </a:extLst>
          </p:cNvPr>
          <p:cNvCxnSpPr>
            <a:cxnSpLocks/>
            <a:stCxn id="215" idx="2"/>
            <a:endCxn id="216" idx="0"/>
          </p:cNvCxnSpPr>
          <p:nvPr/>
        </p:nvCxnSpPr>
        <p:spPr>
          <a:xfrm>
            <a:off x="8223457" y="3358676"/>
            <a:ext cx="19190" cy="145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86EC27F9-9EB3-7C0B-7062-233549742168}"/>
              </a:ext>
            </a:extLst>
          </p:cNvPr>
          <p:cNvCxnSpPr>
            <a:endCxn id="217" idx="1"/>
          </p:cNvCxnSpPr>
          <p:nvPr/>
        </p:nvCxnSpPr>
        <p:spPr>
          <a:xfrm>
            <a:off x="8717916" y="3633115"/>
            <a:ext cx="176347" cy="83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C97B8AE5-0782-4C9A-F057-596187D609A6}"/>
              </a:ext>
            </a:extLst>
          </p:cNvPr>
          <p:cNvCxnSpPr>
            <a:cxnSpLocks/>
            <a:stCxn id="99" idx="3"/>
            <a:endCxn id="58" idx="1"/>
          </p:cNvCxnSpPr>
          <p:nvPr/>
        </p:nvCxnSpPr>
        <p:spPr>
          <a:xfrm flipV="1">
            <a:off x="10072112" y="3216289"/>
            <a:ext cx="82458" cy="97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EC14552A-1E45-71B4-6C37-85EAC286E585}"/>
              </a:ext>
            </a:extLst>
          </p:cNvPr>
          <p:cNvSpPr txBox="1"/>
          <p:nvPr/>
        </p:nvSpPr>
        <p:spPr>
          <a:xfrm>
            <a:off x="4151916" y="1901290"/>
            <a:ext cx="727406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Pyrolysis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9E35A7CD-F1E3-A861-107B-4A7D33B06076}"/>
              </a:ext>
            </a:extLst>
          </p:cNvPr>
          <p:cNvSpPr txBox="1"/>
          <p:nvPr/>
        </p:nvSpPr>
        <p:spPr>
          <a:xfrm>
            <a:off x="5266708" y="1510807"/>
            <a:ext cx="161536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Purification/dissolution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83F42A0-0736-DB19-7AA3-AFEF967967CA}"/>
              </a:ext>
            </a:extLst>
          </p:cNvPr>
          <p:cNvSpPr txBox="1"/>
          <p:nvPr/>
        </p:nvSpPr>
        <p:spPr>
          <a:xfrm>
            <a:off x="5457123" y="1877930"/>
            <a:ext cx="1165646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100" dirty="0"/>
              <a:t>Incineration + Energy recovery</a:t>
            </a:r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993074F0-960A-2425-0928-F4CFF8603804}"/>
              </a:ext>
            </a:extLst>
          </p:cNvPr>
          <p:cNvCxnSpPr>
            <a:stCxn id="31" idx="2"/>
            <a:endCxn id="267" idx="0"/>
          </p:cNvCxnSpPr>
          <p:nvPr/>
        </p:nvCxnSpPr>
        <p:spPr>
          <a:xfrm flipH="1">
            <a:off x="4515619" y="1777203"/>
            <a:ext cx="79944" cy="124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16A1DC2-D1EB-4014-80D2-D36C0976918E}"/>
              </a:ext>
            </a:extLst>
          </p:cNvPr>
          <p:cNvCxnSpPr>
            <a:cxnSpLocks/>
            <a:stCxn id="267" idx="3"/>
            <a:endCxn id="268" idx="1"/>
          </p:cNvCxnSpPr>
          <p:nvPr/>
        </p:nvCxnSpPr>
        <p:spPr>
          <a:xfrm flipV="1">
            <a:off x="4879322" y="1641612"/>
            <a:ext cx="387386" cy="390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BCCE066A-5DD1-19EF-5FDC-256FF28D6B78}"/>
              </a:ext>
            </a:extLst>
          </p:cNvPr>
          <p:cNvCxnSpPr>
            <a:cxnSpLocks/>
            <a:stCxn id="268" idx="2"/>
            <a:endCxn id="270" idx="0"/>
          </p:cNvCxnSpPr>
          <p:nvPr/>
        </p:nvCxnSpPr>
        <p:spPr>
          <a:xfrm flipH="1">
            <a:off x="6039946" y="1772417"/>
            <a:ext cx="34442" cy="105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F0134515-90EA-A88E-36FD-C8ED20B090F8}"/>
              </a:ext>
            </a:extLst>
          </p:cNvPr>
          <p:cNvCxnSpPr>
            <a:cxnSpLocks/>
            <a:stCxn id="86" idx="3"/>
            <a:endCxn id="64" idx="1"/>
          </p:cNvCxnSpPr>
          <p:nvPr/>
        </p:nvCxnSpPr>
        <p:spPr>
          <a:xfrm>
            <a:off x="7111319" y="1900902"/>
            <a:ext cx="253104" cy="1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15766612-FF06-ABAC-4DA6-C94000A84637}"/>
              </a:ext>
            </a:extLst>
          </p:cNvPr>
          <p:cNvCxnSpPr>
            <a:cxnSpLocks/>
            <a:stCxn id="8" idx="3"/>
            <a:endCxn id="66" idx="1"/>
          </p:cNvCxnSpPr>
          <p:nvPr/>
        </p:nvCxnSpPr>
        <p:spPr>
          <a:xfrm>
            <a:off x="2438953" y="5061891"/>
            <a:ext cx="319312" cy="9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A24CCF70-E0A3-ED7D-BAE7-F9811F50475F}"/>
              </a:ext>
            </a:extLst>
          </p:cNvPr>
          <p:cNvCxnSpPr>
            <a:cxnSpLocks/>
            <a:stCxn id="9" idx="3"/>
            <a:endCxn id="67" idx="1"/>
          </p:cNvCxnSpPr>
          <p:nvPr/>
        </p:nvCxnSpPr>
        <p:spPr>
          <a:xfrm>
            <a:off x="1901069" y="6172398"/>
            <a:ext cx="613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Elbow Connector 307">
            <a:extLst>
              <a:ext uri="{FF2B5EF4-FFF2-40B4-BE49-F238E27FC236}">
                <a16:creationId xmlns:a16="http://schemas.microsoft.com/office/drawing/2014/main" id="{65B79D39-E1E7-017C-4903-FEA4D8E89FFE}"/>
              </a:ext>
            </a:extLst>
          </p:cNvPr>
          <p:cNvCxnSpPr>
            <a:cxnSpLocks/>
            <a:stCxn id="66" idx="3"/>
            <a:endCxn id="68" idx="3"/>
          </p:cNvCxnSpPr>
          <p:nvPr/>
        </p:nvCxnSpPr>
        <p:spPr>
          <a:xfrm flipV="1">
            <a:off x="4524244" y="1841666"/>
            <a:ext cx="7460492" cy="3312558"/>
          </a:xfrm>
          <a:prstGeom prst="bentConnector3">
            <a:avLst>
              <a:gd name="adj1" fmla="val 1030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Elbow Connector 309">
            <a:extLst>
              <a:ext uri="{FF2B5EF4-FFF2-40B4-BE49-F238E27FC236}">
                <a16:creationId xmlns:a16="http://schemas.microsoft.com/office/drawing/2014/main" id="{D863B384-7A6B-6944-F330-9FC0DBAF15CF}"/>
              </a:ext>
            </a:extLst>
          </p:cNvPr>
          <p:cNvCxnSpPr>
            <a:cxnSpLocks/>
            <a:stCxn id="54" idx="3"/>
            <a:endCxn id="68" idx="0"/>
          </p:cNvCxnSpPr>
          <p:nvPr/>
        </p:nvCxnSpPr>
        <p:spPr>
          <a:xfrm>
            <a:off x="7778023" y="1089310"/>
            <a:ext cx="3483031" cy="5523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Elbow Connector 311">
            <a:extLst>
              <a:ext uri="{FF2B5EF4-FFF2-40B4-BE49-F238E27FC236}">
                <a16:creationId xmlns:a16="http://schemas.microsoft.com/office/drawing/2014/main" id="{6EB2D7FD-1929-8419-8198-1D5A11F8B1E8}"/>
              </a:ext>
            </a:extLst>
          </p:cNvPr>
          <p:cNvCxnSpPr>
            <a:cxnSpLocks/>
            <a:stCxn id="64" idx="3"/>
            <a:endCxn id="68" idx="2"/>
          </p:cNvCxnSpPr>
          <p:nvPr/>
        </p:nvCxnSpPr>
        <p:spPr>
          <a:xfrm>
            <a:off x="8870120" y="1902117"/>
            <a:ext cx="2390934" cy="139604"/>
          </a:xfrm>
          <a:prstGeom prst="bentConnector4">
            <a:avLst>
              <a:gd name="adj1" fmla="val 34866"/>
              <a:gd name="adj2" fmla="val 26374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Elbow Connector 313">
            <a:extLst>
              <a:ext uri="{FF2B5EF4-FFF2-40B4-BE49-F238E27FC236}">
                <a16:creationId xmlns:a16="http://schemas.microsoft.com/office/drawing/2014/main" id="{245FCFDA-C381-BFBB-1EA9-D66648F73509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V="1">
            <a:off x="4208160" y="1841666"/>
            <a:ext cx="7776576" cy="4330732"/>
          </a:xfrm>
          <a:prstGeom prst="bentConnector3">
            <a:avLst>
              <a:gd name="adj1" fmla="val 10294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Elbow Connector 318">
            <a:extLst>
              <a:ext uri="{FF2B5EF4-FFF2-40B4-BE49-F238E27FC236}">
                <a16:creationId xmlns:a16="http://schemas.microsoft.com/office/drawing/2014/main" id="{78528307-8607-B1C9-042D-724944536742}"/>
              </a:ext>
            </a:extLst>
          </p:cNvPr>
          <p:cNvCxnSpPr>
            <a:cxnSpLocks/>
            <a:stCxn id="58" idx="3"/>
            <a:endCxn id="68" idx="2"/>
          </p:cNvCxnSpPr>
          <p:nvPr/>
        </p:nvCxnSpPr>
        <p:spPr>
          <a:xfrm flipH="1" flipV="1">
            <a:off x="11261054" y="2041721"/>
            <a:ext cx="447447" cy="1174568"/>
          </a:xfrm>
          <a:prstGeom prst="bentConnector4">
            <a:avLst>
              <a:gd name="adj1" fmla="val -51090"/>
              <a:gd name="adj2" fmla="val 6179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35D3E118-B2E8-A110-A03F-6B44FE6997EE}"/>
              </a:ext>
            </a:extLst>
          </p:cNvPr>
          <p:cNvSpPr txBox="1"/>
          <p:nvPr/>
        </p:nvSpPr>
        <p:spPr>
          <a:xfrm>
            <a:off x="922081" y="3867881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Dissolution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7F8C3D12-2AD4-79CB-A248-368B8710786D}"/>
              </a:ext>
            </a:extLst>
          </p:cNvPr>
          <p:cNvSpPr txBox="1"/>
          <p:nvPr/>
        </p:nvSpPr>
        <p:spPr>
          <a:xfrm>
            <a:off x="2593404" y="4091139"/>
            <a:ext cx="1505697" cy="5539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1000" dirty="0"/>
              <a:t>w.</a:t>
            </a:r>
            <a:r>
              <a:rPr lang="en-GB" sz="1000" dirty="0"/>
              <a:t>t</a:t>
            </a:r>
            <a:r>
              <a:rPr lang="en-RU" sz="1000" dirty="0"/>
              <a:t> = 0.1</a:t>
            </a:r>
          </a:p>
          <a:p>
            <a:r>
              <a:rPr lang="en-GB" sz="1000" dirty="0"/>
              <a:t>k</a:t>
            </a:r>
            <a:r>
              <a:rPr lang="en-RU" sz="1000" dirty="0"/>
              <a:t>g CO2-eq/ kg = -0.7 </a:t>
            </a:r>
          </a:p>
          <a:p>
            <a:r>
              <a:rPr lang="en-RU" sz="1000" b="1" dirty="0"/>
              <a:t>MJ  = ?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D863D11D-A846-CEC1-ABC4-981E3A9F5E19}"/>
              </a:ext>
            </a:extLst>
          </p:cNvPr>
          <p:cNvCxnSpPr>
            <a:cxnSpLocks/>
            <a:stCxn id="3" idx="3"/>
            <a:endCxn id="338" idx="1"/>
          </p:cNvCxnSpPr>
          <p:nvPr/>
        </p:nvCxnSpPr>
        <p:spPr>
          <a:xfrm>
            <a:off x="559448" y="3339237"/>
            <a:ext cx="362633" cy="713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22E7065E-C4F4-3A4D-BDC3-799038134F28}"/>
              </a:ext>
            </a:extLst>
          </p:cNvPr>
          <p:cNvCxnSpPr>
            <a:cxnSpLocks/>
            <a:stCxn id="338" idx="3"/>
            <a:endCxn id="339" idx="1"/>
          </p:cNvCxnSpPr>
          <p:nvPr/>
        </p:nvCxnSpPr>
        <p:spPr>
          <a:xfrm>
            <a:off x="2319956" y="4052547"/>
            <a:ext cx="273448" cy="315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>
            <a:extLst>
              <a:ext uri="{FF2B5EF4-FFF2-40B4-BE49-F238E27FC236}">
                <a16:creationId xmlns:a16="http://schemas.microsoft.com/office/drawing/2014/main" id="{C50F3CF8-D566-96DB-D50F-EA371D4A134E}"/>
              </a:ext>
            </a:extLst>
          </p:cNvPr>
          <p:cNvCxnSpPr>
            <a:cxnSpLocks/>
            <a:stCxn id="339" idx="3"/>
            <a:endCxn id="68" idx="3"/>
          </p:cNvCxnSpPr>
          <p:nvPr/>
        </p:nvCxnSpPr>
        <p:spPr>
          <a:xfrm flipV="1">
            <a:off x="4099101" y="1841666"/>
            <a:ext cx="7885635" cy="2526472"/>
          </a:xfrm>
          <a:prstGeom prst="bentConnector3">
            <a:avLst>
              <a:gd name="adj1" fmla="val 1028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" name="TextBox 409">
            <a:extLst>
              <a:ext uri="{FF2B5EF4-FFF2-40B4-BE49-F238E27FC236}">
                <a16:creationId xmlns:a16="http://schemas.microsoft.com/office/drawing/2014/main" id="{217BC1A9-DF8E-CC27-9661-AC5F63BD67CC}"/>
              </a:ext>
            </a:extLst>
          </p:cNvPr>
          <p:cNvSpPr txBox="1"/>
          <p:nvPr/>
        </p:nvSpPr>
        <p:spPr>
          <a:xfrm>
            <a:off x="11056815" y="6586811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3604659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E2EA04-1C9C-31C1-A383-02E8C698F106}"/>
              </a:ext>
            </a:extLst>
          </p:cNvPr>
          <p:cNvSpPr txBox="1"/>
          <p:nvPr/>
        </p:nvSpPr>
        <p:spPr>
          <a:xfrm>
            <a:off x="2554357" y="2348442"/>
            <a:ext cx="708328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RU" sz="2400" b="1" dirty="0"/>
              <a:t>Recycling of Plastics Locations and Trasportation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AFBE6-D314-1B10-0DF8-8BC42F6BDB51}"/>
              </a:ext>
            </a:extLst>
          </p:cNvPr>
          <p:cNvSpPr txBox="1"/>
          <p:nvPr/>
        </p:nvSpPr>
        <p:spPr>
          <a:xfrm>
            <a:off x="280519" y="2810107"/>
            <a:ext cx="1124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For the slides below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ADC8-8EE3-20F2-B5C5-0F8C073F68FD}"/>
              </a:ext>
            </a:extLst>
          </p:cNvPr>
          <p:cNvSpPr txBox="1"/>
          <p:nvPr/>
        </p:nvSpPr>
        <p:spPr>
          <a:xfrm>
            <a:off x="485079" y="32443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/>
              <a:t>https://www.enfplastic.com/directory/plant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512F4-A235-BD43-2574-84766C711391}"/>
              </a:ext>
            </a:extLst>
          </p:cNvPr>
          <p:cNvSpPr txBox="1"/>
          <p:nvPr/>
        </p:nvSpPr>
        <p:spPr>
          <a:xfrm>
            <a:off x="485079" y="368302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/>
              <a:t>https://www.searates.com/services/distances-time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36017B-188B-6DE1-69B8-CA69B0EC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814" y="6008109"/>
            <a:ext cx="7772400" cy="382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8B55FC-60D3-718B-8258-EE1CA86F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893" y="2810107"/>
            <a:ext cx="4243499" cy="31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78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39727" y="20081"/>
            <a:ext cx="3935634" cy="37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PET Recycling Locations (form lit rev)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0" y="3154571"/>
            <a:ext cx="57806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639989" y="56881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732058" y="3076252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109156" y="5525148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1066330" y="6294562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5613E-6137-E134-4790-C6EE4D58D3B0}"/>
              </a:ext>
            </a:extLst>
          </p:cNvPr>
          <p:cNvSpPr txBox="1"/>
          <p:nvPr/>
        </p:nvSpPr>
        <p:spPr>
          <a:xfrm>
            <a:off x="1090586" y="229621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Solvolysis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063089" y="3689848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E8F80-08D2-2E9F-97CF-8D7C3092E208}"/>
              </a:ext>
            </a:extLst>
          </p:cNvPr>
          <p:cNvSpPr txBox="1"/>
          <p:nvPr/>
        </p:nvSpPr>
        <p:spPr>
          <a:xfrm>
            <a:off x="3200446" y="1533272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Glycolysis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BDA0D-AFAE-A731-AF43-65955C0947CB}"/>
              </a:ext>
            </a:extLst>
          </p:cNvPr>
          <p:cNvSpPr txBox="1"/>
          <p:nvPr/>
        </p:nvSpPr>
        <p:spPr>
          <a:xfrm>
            <a:off x="3198810" y="2294949"/>
            <a:ext cx="1502547" cy="369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Methanolysis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2670469" y="3363596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2730992" y="4153983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78068" y="753485"/>
            <a:ext cx="61921" cy="2585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578068" y="3260918"/>
            <a:ext cx="153990" cy="78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578068" y="3339237"/>
            <a:ext cx="531088" cy="2370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578068" y="3339237"/>
            <a:ext cx="488262" cy="3139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E131F9-4E78-A2BA-B9C9-A46078C9F578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1430996" y="2665542"/>
            <a:ext cx="358528" cy="410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430996" y="3445584"/>
            <a:ext cx="331031" cy="244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F6DB6F-1A70-DCC6-1E3A-28839FB3107B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2488461" y="1717938"/>
            <a:ext cx="711985" cy="762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E8C530-89FA-5554-A23B-84C417FC8C24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2488461" y="2479616"/>
            <a:ext cx="710349" cy="1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460964" y="3548262"/>
            <a:ext cx="209505" cy="326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460964" y="3874514"/>
            <a:ext cx="270028" cy="602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787F-B495-8665-6608-74AD12217A2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37864" y="746129"/>
            <a:ext cx="1735975" cy="7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ADAF3E6C-13E3-B3C8-A4EB-1EA5EEA1F3C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598321" y="1717938"/>
            <a:ext cx="940212" cy="761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6EB50327-82D2-5119-D944-9FE49A432046}"/>
              </a:ext>
            </a:extLst>
          </p:cNvPr>
          <p:cNvCxnSpPr>
            <a:cxnSpLocks/>
            <a:stCxn id="13" idx="3"/>
            <a:endCxn id="76" idx="1"/>
          </p:cNvCxnSpPr>
          <p:nvPr/>
        </p:nvCxnSpPr>
        <p:spPr>
          <a:xfrm>
            <a:off x="4701357" y="2479616"/>
            <a:ext cx="854747" cy="194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307327" y="4477149"/>
            <a:ext cx="460160" cy="631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37B00BA-70D9-30D5-6DEE-318B3D48128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773839" y="3548262"/>
            <a:ext cx="1056860" cy="1343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176B188E-D00F-90A4-063C-30596009B75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507031" y="5525148"/>
            <a:ext cx="943305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BB062727-7644-D3AD-0863-B89D46B7446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117366" y="6156586"/>
            <a:ext cx="1332970" cy="322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1765B9D-B24A-D100-41DF-943FCEFB2E4C}"/>
              </a:ext>
            </a:extLst>
          </p:cNvPr>
          <p:cNvSpPr txBox="1"/>
          <p:nvPr/>
        </p:nvSpPr>
        <p:spPr>
          <a:xfrm>
            <a:off x="-152551" y="920287"/>
            <a:ext cx="3363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effectLst/>
                <a:latin typeface="Calibri" panose="020F0502020204030204" pitchFamily="34" charset="0"/>
                <a:hlinkClick r:id="rId2"/>
              </a:rPr>
              <a:t>https://downloads.hindawi.com/journals/ace/2020/8905431.pdf?_gl=1*ccdrl4*_ga*MTc4MzA5ODEzNy4xNzE2OTAxOTI1*_ga_NF5QFMJT5V*MTcxNjkwMTkyNS4xLjAuMTcxNjkwMTkyNS42MC4wLjA.&amp;_ga=2.168528744.838962844.1716901925-1783098137.1716901925</a:t>
            </a:r>
            <a:endParaRPr lang="en-US" sz="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A13DF1-19F7-E0CD-7789-6EFEB240AB8A}"/>
              </a:ext>
            </a:extLst>
          </p:cNvPr>
          <p:cNvSpPr txBox="1"/>
          <p:nvPr/>
        </p:nvSpPr>
        <p:spPr>
          <a:xfrm>
            <a:off x="2522043" y="2745769"/>
            <a:ext cx="28285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3"/>
              </a:rPr>
              <a:t>https://www.sciencedirect.com/science/article/pii/S0921344910001618?ref=pdf_download&amp;fr=RR-2&amp;rr=88af20c989be887a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D90084-00EC-EC26-469D-E4F8AE3BA653}"/>
              </a:ext>
            </a:extLst>
          </p:cNvPr>
          <p:cNvSpPr txBox="1"/>
          <p:nvPr/>
        </p:nvSpPr>
        <p:spPr>
          <a:xfrm>
            <a:off x="2780191" y="3815497"/>
            <a:ext cx="198729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4"/>
              </a:rPr>
              <a:t>https://onlinelibrary.wiley.com/doi/pdfdirect/10.1002/ep.10078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5D3434-606D-718E-CA9E-0A0C6CA1A351}"/>
              </a:ext>
            </a:extLst>
          </p:cNvPr>
          <p:cNvSpPr txBox="1"/>
          <p:nvPr/>
        </p:nvSpPr>
        <p:spPr>
          <a:xfrm>
            <a:off x="1044216" y="5942594"/>
            <a:ext cx="198729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4"/>
              </a:rPr>
              <a:t>https://onlinelibrary.wiley.com/doi/pdfdirect/10.1002/ep.10078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523656C2-1835-76DC-7180-258F61CF7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104" y="1902609"/>
            <a:ext cx="1551011" cy="154297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3CCFDCD-93B0-0A56-2336-FEEF2928C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958" y="1953308"/>
            <a:ext cx="1259695" cy="144157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514BC3F-2D3F-F2EB-4010-D2BBA2E9F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001" y="58036"/>
            <a:ext cx="1397875" cy="139063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A9265E0-F90C-25EB-273D-F9CF7AE1A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686" y="1902604"/>
            <a:ext cx="1783739" cy="130097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873431A-1CE7-F340-2609-8C29FB7EB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0587" y="-10690"/>
            <a:ext cx="1879749" cy="154396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190377F-5220-E862-2EFA-6200B95ED2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7818" y="20081"/>
            <a:ext cx="1348825" cy="154865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485DB8A-BB86-E2E9-C63C-1BE2927A6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503" y="5159252"/>
            <a:ext cx="1551011" cy="154297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DD4E117-1AD2-82AE-6D1A-5CB9DFE62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1307" y="5108448"/>
            <a:ext cx="1785341" cy="130097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90AB94ED-FE9F-DDB4-1A67-4A57CECE47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8533" y="3543060"/>
            <a:ext cx="1612168" cy="24516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4B748CB-6684-66F3-0420-E92405C401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9770" y="1238463"/>
            <a:ext cx="1612168" cy="24516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F6F53273-EBE7-4E55-A14C-090736744B33}"/>
              </a:ext>
            </a:extLst>
          </p:cNvPr>
          <p:cNvSpPr txBox="1"/>
          <p:nvPr/>
        </p:nvSpPr>
        <p:spPr>
          <a:xfrm>
            <a:off x="8629183" y="58036"/>
            <a:ext cx="1619948" cy="1708160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383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 70 km/h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27.6335</a:t>
            </a:r>
          </a:p>
          <a:p>
            <a:r>
              <a:rPr lang="en-RU" sz="700" dirty="0"/>
              <a:t>-&gt; MJ/ ton = 386.064</a:t>
            </a:r>
          </a:p>
          <a:p>
            <a:endParaRPr lang="en-RU" sz="700" dirty="0"/>
          </a:p>
          <a:p>
            <a:r>
              <a:rPr lang="en-RU" sz="700" b="1" dirty="0"/>
              <a:t>By Sea</a:t>
            </a:r>
            <a:r>
              <a:rPr lang="en-RU" sz="700" dirty="0"/>
              <a:t>: 675.33km</a:t>
            </a:r>
          </a:p>
          <a:p>
            <a:r>
              <a:rPr lang="en-RU" sz="700" dirty="0"/>
              <a:t>-&gt; type:</a:t>
            </a:r>
          </a:p>
          <a:p>
            <a:r>
              <a:rPr lang="en-RU" sz="700" dirty="0"/>
              <a:t>-&gt; speed: 14 knots = 25.928 km/h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2.3839</a:t>
            </a:r>
          </a:p>
          <a:p>
            <a:r>
              <a:rPr lang="en-RU" sz="700" dirty="0"/>
              <a:t>-&gt; MJ/ ton = 33.0912</a:t>
            </a:r>
          </a:p>
          <a:p>
            <a:pPr marL="171450" indent="-171450">
              <a:buFont typeface="Wingdings" pitchFamily="2" charset="2"/>
              <a:buChar char="è"/>
            </a:pPr>
            <a:endParaRPr lang="en-RU" sz="700" dirty="0"/>
          </a:p>
          <a:p>
            <a:r>
              <a:rPr lang="en-RU" sz="700" b="1" dirty="0"/>
              <a:t>Overall: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30.0174</a:t>
            </a:r>
          </a:p>
          <a:p>
            <a:r>
              <a:rPr lang="en-RU" sz="700" dirty="0"/>
              <a:t>-&gt; MJ/ ton = 419.1312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1F1A5D8-2A87-7E99-192A-5C313A17C56B}"/>
              </a:ext>
            </a:extLst>
          </p:cNvPr>
          <p:cNvSpPr txBox="1"/>
          <p:nvPr/>
        </p:nvSpPr>
        <p:spPr>
          <a:xfrm>
            <a:off x="8418674" y="3516368"/>
            <a:ext cx="1357908" cy="181588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255km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18.3983</a:t>
            </a:r>
          </a:p>
          <a:p>
            <a:r>
              <a:rPr lang="en-RU" sz="700" dirty="0"/>
              <a:t>-&gt; MJ/ ton = 257.04</a:t>
            </a:r>
          </a:p>
          <a:p>
            <a:endParaRPr lang="en-RU" sz="700" dirty="0"/>
          </a:p>
          <a:p>
            <a:endParaRPr lang="en-RU" sz="700" dirty="0"/>
          </a:p>
          <a:p>
            <a:r>
              <a:rPr lang="en-RU" sz="700" b="1" dirty="0"/>
              <a:t>By Sea</a:t>
            </a:r>
            <a:r>
              <a:rPr lang="en-RU" sz="700" dirty="0"/>
              <a:t>: 339 km</a:t>
            </a:r>
          </a:p>
          <a:p>
            <a:r>
              <a:rPr lang="en-RU" sz="700" dirty="0"/>
              <a:t>-&gt; type:</a:t>
            </a:r>
          </a:p>
          <a:p>
            <a:r>
              <a:rPr lang="en-RU" sz="700" dirty="0"/>
              <a:t>-&gt; speed: 25.928 km/h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1.1967</a:t>
            </a:r>
          </a:p>
          <a:p>
            <a:r>
              <a:rPr lang="en-RU" sz="700" dirty="0"/>
              <a:t>-&gt; MJ/ ton =  12.4950</a:t>
            </a:r>
          </a:p>
          <a:p>
            <a:endParaRPr lang="en-RU" sz="700" b="1" dirty="0"/>
          </a:p>
          <a:p>
            <a:r>
              <a:rPr lang="en-RU" sz="700" b="1" dirty="0"/>
              <a:t>Overall: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19.595</a:t>
            </a:r>
          </a:p>
          <a:p>
            <a:r>
              <a:rPr lang="en-RU" sz="700" dirty="0"/>
              <a:t>-&gt; MJ/ ton = 269.535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C7BA87D-E347-AB90-C633-5614BC1A9D61}"/>
              </a:ext>
            </a:extLst>
          </p:cNvPr>
          <p:cNvSpPr txBox="1"/>
          <p:nvPr/>
        </p:nvSpPr>
        <p:spPr>
          <a:xfrm>
            <a:off x="6967441" y="4886345"/>
            <a:ext cx="1348824" cy="181588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221km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 70 km/h 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15.9452</a:t>
            </a:r>
          </a:p>
          <a:p>
            <a:r>
              <a:rPr lang="en-RU" sz="700" dirty="0"/>
              <a:t>-&gt; MJ/ ton = 222.7680</a:t>
            </a:r>
          </a:p>
          <a:p>
            <a:endParaRPr lang="en-RU" sz="700" dirty="0"/>
          </a:p>
          <a:p>
            <a:endParaRPr lang="en-RU" sz="700" dirty="0"/>
          </a:p>
          <a:p>
            <a:r>
              <a:rPr lang="en-RU" sz="700" b="1" dirty="0"/>
              <a:t>By Sea</a:t>
            </a:r>
            <a:r>
              <a:rPr lang="en-RU" sz="700" dirty="0"/>
              <a:t>: 4023km</a:t>
            </a:r>
          </a:p>
          <a:p>
            <a:r>
              <a:rPr lang="en-RU" sz="700" dirty="0"/>
              <a:t>-&gt; type:</a:t>
            </a:r>
          </a:p>
          <a:p>
            <a:r>
              <a:rPr lang="en-RU" sz="700" dirty="0"/>
              <a:t>-&gt; speed: 25.928 km/h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14.2012</a:t>
            </a:r>
          </a:p>
          <a:p>
            <a:r>
              <a:rPr lang="en-RU" sz="700" dirty="0"/>
              <a:t>-&gt; MJ/ ton = 10.8290</a:t>
            </a:r>
          </a:p>
          <a:p>
            <a:pPr marL="171450" indent="-171450">
              <a:buFont typeface="Wingdings" pitchFamily="2" charset="2"/>
              <a:buChar char="è"/>
            </a:pPr>
            <a:endParaRPr lang="en-RU" sz="700" b="1" dirty="0"/>
          </a:p>
          <a:p>
            <a:r>
              <a:rPr lang="en-RU" sz="700" b="1" dirty="0"/>
              <a:t>Overall: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30.1464</a:t>
            </a:r>
          </a:p>
          <a:p>
            <a:r>
              <a:rPr lang="en-RU" sz="700" dirty="0"/>
              <a:t>-&gt; MJ/ ton = 233.597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E173B8-000D-1A0B-A740-2FEDB4DCAF14}"/>
              </a:ext>
            </a:extLst>
          </p:cNvPr>
          <p:cNvSpPr txBox="1"/>
          <p:nvPr/>
        </p:nvSpPr>
        <p:spPr>
          <a:xfrm>
            <a:off x="10785530" y="2895797"/>
            <a:ext cx="1348824" cy="307777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 24.8544</a:t>
            </a:r>
          </a:p>
          <a:p>
            <a:r>
              <a:rPr lang="en-RU" sz="700" b="1" dirty="0"/>
              <a:t>MJ/ ton = 275.0164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F2A79659-6C3F-AE66-519B-C984DAE9F776}"/>
              </a:ext>
            </a:extLst>
          </p:cNvPr>
          <p:cNvCxnSpPr>
            <a:stCxn id="137" idx="3"/>
            <a:endCxn id="145" idx="0"/>
          </p:cNvCxnSpPr>
          <p:nvPr/>
        </p:nvCxnSpPr>
        <p:spPr>
          <a:xfrm>
            <a:off x="10249131" y="912116"/>
            <a:ext cx="1210811" cy="198368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2F2B1051-093B-D776-CAA9-3F9A98508CDD}"/>
              </a:ext>
            </a:extLst>
          </p:cNvPr>
          <p:cNvCxnSpPr>
            <a:stCxn id="138" idx="3"/>
            <a:endCxn id="145" idx="2"/>
          </p:cNvCxnSpPr>
          <p:nvPr/>
        </p:nvCxnSpPr>
        <p:spPr>
          <a:xfrm flipV="1">
            <a:off x="9776582" y="3203574"/>
            <a:ext cx="1683360" cy="12207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172ED69B-C697-97D2-853D-5BFAB348C059}"/>
              </a:ext>
            </a:extLst>
          </p:cNvPr>
          <p:cNvCxnSpPr>
            <a:stCxn id="139" idx="3"/>
            <a:endCxn id="145" idx="2"/>
          </p:cNvCxnSpPr>
          <p:nvPr/>
        </p:nvCxnSpPr>
        <p:spPr>
          <a:xfrm flipV="1">
            <a:off x="8316265" y="3203574"/>
            <a:ext cx="3143677" cy="25907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B32C01C-67B3-2613-825E-E725BBA38863}"/>
              </a:ext>
            </a:extLst>
          </p:cNvPr>
          <p:cNvSpPr txBox="1"/>
          <p:nvPr/>
        </p:nvSpPr>
        <p:spPr>
          <a:xfrm>
            <a:off x="10854536" y="691930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EF38C24-3A09-AAD0-A016-5670BA5FC258}"/>
              </a:ext>
            </a:extLst>
          </p:cNvPr>
          <p:cNvSpPr txBox="1"/>
          <p:nvPr/>
        </p:nvSpPr>
        <p:spPr>
          <a:xfrm>
            <a:off x="10770424" y="5586703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0,68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B9C6995-84E7-D492-8FDB-5031D077E096}"/>
              </a:ext>
            </a:extLst>
          </p:cNvPr>
          <p:cNvSpPr txBox="1"/>
          <p:nvPr/>
        </p:nvSpPr>
        <p:spPr>
          <a:xfrm>
            <a:off x="10807247" y="4218084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0,12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9978528-2F76-491B-C914-F0A1BECE089A}"/>
              </a:ext>
            </a:extLst>
          </p:cNvPr>
          <p:cNvSpPr txBox="1"/>
          <p:nvPr/>
        </p:nvSpPr>
        <p:spPr>
          <a:xfrm>
            <a:off x="11056815" y="6586811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2310146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1" y="12094"/>
            <a:ext cx="399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PET Recycling Locations (approx in UK)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0" y="3154571"/>
            <a:ext cx="57806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639989" y="56881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1219857" y="263560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986828" y="4720758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394389" y="6217926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5613E-6137-E134-4790-C6EE4D58D3B0}"/>
              </a:ext>
            </a:extLst>
          </p:cNvPr>
          <p:cNvSpPr txBox="1"/>
          <p:nvPr/>
        </p:nvSpPr>
        <p:spPr>
          <a:xfrm>
            <a:off x="1866778" y="1974593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Solvolysis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866778" y="347074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E8F80-08D2-2E9F-97CF-8D7C3092E208}"/>
              </a:ext>
            </a:extLst>
          </p:cNvPr>
          <p:cNvSpPr txBox="1"/>
          <p:nvPr/>
        </p:nvSpPr>
        <p:spPr>
          <a:xfrm>
            <a:off x="3896538" y="173002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Glycolysis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BDA0D-AFAE-A731-AF43-65955C0947CB}"/>
              </a:ext>
            </a:extLst>
          </p:cNvPr>
          <p:cNvSpPr txBox="1"/>
          <p:nvPr/>
        </p:nvSpPr>
        <p:spPr>
          <a:xfrm>
            <a:off x="3896538" y="2289602"/>
            <a:ext cx="1502547" cy="369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Methanolysis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4040520" y="3092911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4050180" y="3797674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78068" y="753485"/>
            <a:ext cx="61921" cy="2585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578068" y="2820266"/>
            <a:ext cx="641789" cy="518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578068" y="3339237"/>
            <a:ext cx="408760" cy="1566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H="1">
            <a:off x="394389" y="3339237"/>
            <a:ext cx="183679" cy="3063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E131F9-4E78-A2BA-B9C9-A46078C9F578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1918795" y="2343925"/>
            <a:ext cx="646921" cy="291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918795" y="3004932"/>
            <a:ext cx="646921" cy="46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F6DB6F-1A70-DCC6-1E3A-28839FB3107B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3264653" y="1914692"/>
            <a:ext cx="631885" cy="244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E8C530-89FA-5554-A23B-84C417FC8C24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3264653" y="2159259"/>
            <a:ext cx="631885" cy="315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3264653" y="3277577"/>
            <a:ext cx="775867" cy="377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264653" y="3655406"/>
            <a:ext cx="785527" cy="465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787F-B495-8665-6608-74AD12217A2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37864" y="741542"/>
            <a:ext cx="505696" cy="11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ADAF3E6C-13E3-B3C8-A4EB-1EA5EEA1F3C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294413" y="1914692"/>
            <a:ext cx="801587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6EB50327-82D2-5119-D944-9FE49A43204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399085" y="2289602"/>
            <a:ext cx="696915" cy="184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626515" y="3840072"/>
            <a:ext cx="620745" cy="280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37B00BA-70D9-30D5-6DEE-318B3D48128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143890" y="3277577"/>
            <a:ext cx="1103370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F156536-273A-858E-5184-9F1A6BCFD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02" y="4498669"/>
            <a:ext cx="937521" cy="10823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EADCC4-C147-B4D8-AB03-482A71550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80" y="5722288"/>
            <a:ext cx="971046" cy="99127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F078877-874F-3833-B91A-B007F280A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51" y="385690"/>
            <a:ext cx="1037528" cy="116653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3A40A0B-BFD8-B30B-B564-C762C77C1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90" y="1370219"/>
            <a:ext cx="1449529" cy="144570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0C17765-C7D7-BD41-DE67-B0D653F5B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539" y="2986682"/>
            <a:ext cx="1576335" cy="1767154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5EAA9B1-7632-A135-1571-C27D41AB92FE}"/>
              </a:ext>
            </a:extLst>
          </p:cNvPr>
          <p:cNvCxnSpPr>
            <a:stCxn id="8" idx="3"/>
            <a:endCxn id="28" idx="1"/>
          </p:cNvCxnSpPr>
          <p:nvPr/>
        </p:nvCxnSpPr>
        <p:spPr>
          <a:xfrm>
            <a:off x="2384703" y="4905424"/>
            <a:ext cx="225799" cy="13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52AB5BC-0197-5B47-9609-1567AE76C411}"/>
              </a:ext>
            </a:extLst>
          </p:cNvPr>
          <p:cNvCxnSpPr>
            <a:stCxn id="9" idx="3"/>
            <a:endCxn id="30" idx="1"/>
          </p:cNvCxnSpPr>
          <p:nvPr/>
        </p:nvCxnSpPr>
        <p:spPr>
          <a:xfrm flipV="1">
            <a:off x="1445425" y="6217926"/>
            <a:ext cx="453755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A16AB0D-A268-84ED-B2B3-3A1D1F196EFB}"/>
              </a:ext>
            </a:extLst>
          </p:cNvPr>
          <p:cNvSpPr txBox="1"/>
          <p:nvPr/>
        </p:nvSpPr>
        <p:spPr>
          <a:xfrm>
            <a:off x="3650777" y="369126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462km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33.3333 </a:t>
            </a:r>
          </a:p>
          <a:p>
            <a:r>
              <a:rPr lang="en-RU" sz="700" dirty="0"/>
              <a:t>-&gt; MJ/ ton = 465.6960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90F20E-578F-448C-0FF4-BA92AB8E6AD9}"/>
              </a:ext>
            </a:extLst>
          </p:cNvPr>
          <p:cNvSpPr txBox="1"/>
          <p:nvPr/>
        </p:nvSpPr>
        <p:spPr>
          <a:xfrm>
            <a:off x="7606219" y="1376083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85.4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6.1616 </a:t>
            </a:r>
          </a:p>
          <a:p>
            <a:r>
              <a:rPr lang="en-RU" sz="700" dirty="0"/>
              <a:t>-&gt; MJ/ ton = 86.0832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EFA948-7641-7178-D0E2-65B8E4E0322B}"/>
              </a:ext>
            </a:extLst>
          </p:cNvPr>
          <p:cNvSpPr txBox="1"/>
          <p:nvPr/>
        </p:nvSpPr>
        <p:spPr>
          <a:xfrm>
            <a:off x="7866573" y="3003619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54.3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3.9177 </a:t>
            </a:r>
          </a:p>
          <a:p>
            <a:r>
              <a:rPr lang="en-RU" sz="700" dirty="0"/>
              <a:t>-&gt; MJ/ ton = 54.7344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C96096-2BAC-6B39-E953-38802DC31E14}"/>
              </a:ext>
            </a:extLst>
          </p:cNvPr>
          <p:cNvSpPr txBox="1"/>
          <p:nvPr/>
        </p:nvSpPr>
        <p:spPr>
          <a:xfrm>
            <a:off x="3572302" y="4728254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31.1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2.2439</a:t>
            </a:r>
          </a:p>
          <a:p>
            <a:r>
              <a:rPr lang="en-RU" sz="700" dirty="0"/>
              <a:t>-&gt; MJ/ ton = 31.3488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164A4D-9D70-A692-F0E5-7ECD67CD0EDC}"/>
              </a:ext>
            </a:extLst>
          </p:cNvPr>
          <p:cNvSpPr txBox="1"/>
          <p:nvPr/>
        </p:nvSpPr>
        <p:spPr>
          <a:xfrm>
            <a:off x="2842514" y="5991394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26.6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1.9192</a:t>
            </a:r>
          </a:p>
          <a:p>
            <a:r>
              <a:rPr lang="en-RU" sz="700" dirty="0"/>
              <a:t>-&gt; MJ/ ton = 26.8128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96349E-3E1C-C04A-370C-8470361A03BE}"/>
              </a:ext>
            </a:extLst>
          </p:cNvPr>
          <p:cNvSpPr txBox="1"/>
          <p:nvPr/>
        </p:nvSpPr>
        <p:spPr>
          <a:xfrm>
            <a:off x="10684010" y="3095026"/>
            <a:ext cx="1348824" cy="30777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13.0687</a:t>
            </a:r>
          </a:p>
          <a:p>
            <a:r>
              <a:rPr lang="en-RU" sz="700" b="1" dirty="0"/>
              <a:t>MJ/ ton = 182.5819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6AE416D6-DE96-C828-D4DA-B15F3142474A}"/>
              </a:ext>
            </a:extLst>
          </p:cNvPr>
          <p:cNvCxnSpPr>
            <a:stCxn id="76" idx="3"/>
            <a:endCxn id="81" idx="0"/>
          </p:cNvCxnSpPr>
          <p:nvPr/>
        </p:nvCxnSpPr>
        <p:spPr>
          <a:xfrm>
            <a:off x="4999601" y="684597"/>
            <a:ext cx="6358821" cy="241042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49EFBBCB-EF0D-9851-1BAF-92DDE67000A4}"/>
              </a:ext>
            </a:extLst>
          </p:cNvPr>
          <p:cNvCxnSpPr>
            <a:stCxn id="77" idx="3"/>
            <a:endCxn id="81" idx="0"/>
          </p:cNvCxnSpPr>
          <p:nvPr/>
        </p:nvCxnSpPr>
        <p:spPr>
          <a:xfrm>
            <a:off x="8955043" y="1691554"/>
            <a:ext cx="2403379" cy="14034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B7DD8474-D77C-B377-E0F5-076708F4E5B7}"/>
              </a:ext>
            </a:extLst>
          </p:cNvPr>
          <p:cNvCxnSpPr>
            <a:stCxn id="79" idx="3"/>
            <a:endCxn id="81" idx="2"/>
          </p:cNvCxnSpPr>
          <p:nvPr/>
        </p:nvCxnSpPr>
        <p:spPr>
          <a:xfrm flipV="1">
            <a:off x="4921126" y="3402803"/>
            <a:ext cx="6437296" cy="1640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9FC8583A-58BF-4622-CA0D-00CE011D07D7}"/>
              </a:ext>
            </a:extLst>
          </p:cNvPr>
          <p:cNvCxnSpPr>
            <a:stCxn id="80" idx="3"/>
            <a:endCxn id="81" idx="2"/>
          </p:cNvCxnSpPr>
          <p:nvPr/>
        </p:nvCxnSpPr>
        <p:spPr>
          <a:xfrm flipV="1">
            <a:off x="4191338" y="3402803"/>
            <a:ext cx="7167084" cy="290406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1DFF59-377D-04B6-1E57-B40E8CC58765}"/>
              </a:ext>
            </a:extLst>
          </p:cNvPr>
          <p:cNvCxnSpPr>
            <a:stCxn id="78" idx="3"/>
            <a:endCxn id="81" idx="1"/>
          </p:cNvCxnSpPr>
          <p:nvPr/>
        </p:nvCxnSpPr>
        <p:spPr>
          <a:xfrm flipV="1">
            <a:off x="9215397" y="3248915"/>
            <a:ext cx="1468613" cy="70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CB7B21C-0CB4-9BB4-1EC8-77449DD1EF02}"/>
              </a:ext>
            </a:extLst>
          </p:cNvPr>
          <p:cNvSpPr txBox="1"/>
          <p:nvPr/>
        </p:nvSpPr>
        <p:spPr>
          <a:xfrm>
            <a:off x="10757390" y="467861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=0,33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E1A96FE-C961-502F-F9F9-65C698A466C0}"/>
              </a:ext>
            </a:extLst>
          </p:cNvPr>
          <p:cNvSpPr txBox="1"/>
          <p:nvPr/>
        </p:nvSpPr>
        <p:spPr>
          <a:xfrm>
            <a:off x="10511822" y="482129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0,2623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99BF6D4-AFB3-1E4E-7ED6-624A2CBA548F}"/>
              </a:ext>
            </a:extLst>
          </p:cNvPr>
          <p:cNvSpPr txBox="1"/>
          <p:nvPr/>
        </p:nvSpPr>
        <p:spPr>
          <a:xfrm>
            <a:off x="10479867" y="6060644"/>
            <a:ext cx="926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0,13978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0CA1A57-0313-A4DF-6E74-C2470F3BFE55}"/>
              </a:ext>
            </a:extLst>
          </p:cNvPr>
          <p:cNvSpPr txBox="1"/>
          <p:nvPr/>
        </p:nvSpPr>
        <p:spPr>
          <a:xfrm>
            <a:off x="10447777" y="1454104"/>
            <a:ext cx="926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0,07232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B3090FA-B8BC-1EB4-8890-F8201139E973}"/>
              </a:ext>
            </a:extLst>
          </p:cNvPr>
          <p:cNvSpPr txBox="1"/>
          <p:nvPr/>
        </p:nvSpPr>
        <p:spPr>
          <a:xfrm>
            <a:off x="9715293" y="3010976"/>
            <a:ext cx="968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 1956*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094262-5DAA-EFF4-1DCA-9C89AE468F8F}"/>
              </a:ext>
            </a:extLst>
          </p:cNvPr>
          <p:cNvSpPr txBox="1"/>
          <p:nvPr/>
        </p:nvSpPr>
        <p:spPr>
          <a:xfrm>
            <a:off x="11137134" y="6590263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1690082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077044-9912-288A-14A5-9821F3159AEA}"/>
              </a:ext>
            </a:extLst>
          </p:cNvPr>
          <p:cNvSpPr txBox="1"/>
          <p:nvPr/>
        </p:nvSpPr>
        <p:spPr>
          <a:xfrm>
            <a:off x="0" y="22433"/>
            <a:ext cx="442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Recycling Symbols Explanations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33904-CC59-AB15-E8CC-CCCA51BF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765"/>
            <a:ext cx="2540098" cy="6195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8F2D6-F64F-AFC6-5E13-1FF8B4A1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98" y="487738"/>
            <a:ext cx="4755437" cy="2696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63176-40A8-B0B8-581E-46A6188CDCA9}"/>
              </a:ext>
            </a:extLst>
          </p:cNvPr>
          <p:cNvSpPr txBox="1"/>
          <p:nvPr/>
        </p:nvSpPr>
        <p:spPr>
          <a:xfrm>
            <a:off x="7693650" y="22433"/>
            <a:ext cx="442464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100" dirty="0"/>
              <a:t>References:</a:t>
            </a:r>
          </a:p>
          <a:p>
            <a:r>
              <a:rPr lang="en-RU" sz="900" dirty="0"/>
              <a:t>[1] </a:t>
            </a:r>
            <a:r>
              <a:rPr lang="en-GB" sz="900" dirty="0"/>
              <a:t>https://</a:t>
            </a:r>
            <a:r>
              <a:rPr lang="en-GB" sz="900" dirty="0" err="1"/>
              <a:t>www.bpf.co.uk</a:t>
            </a:r>
            <a:r>
              <a:rPr lang="en-GB" sz="900" dirty="0"/>
              <a:t>/Sustainability/</a:t>
            </a:r>
            <a:r>
              <a:rPr lang="en-GB" sz="900" dirty="0" err="1"/>
              <a:t>Plastics_Recycling.aspx</a:t>
            </a:r>
            <a:r>
              <a:rPr lang="en-GB" sz="900" dirty="0"/>
              <a:t>#:~:text=Once%20the%20plastic%20is%20collected,be%20used%20in%20new%20products  </a:t>
            </a:r>
          </a:p>
          <a:p>
            <a:endParaRPr lang="en-RU" sz="900" dirty="0"/>
          </a:p>
          <a:p>
            <a:r>
              <a:rPr lang="en-RU" sz="900" dirty="0"/>
              <a:t>[2] </a:t>
            </a:r>
            <a:r>
              <a:rPr lang="en-GB" sz="900" dirty="0">
                <a:hlinkClick r:id="rId4"/>
              </a:rPr>
              <a:t>https://www.plasticsoupfoundation.org/en/plastic-problem/what-is-plastic/recycling-codes/</a:t>
            </a:r>
            <a:r>
              <a:rPr lang="en-GB" sz="900" dirty="0"/>
              <a:t> </a:t>
            </a:r>
          </a:p>
          <a:p>
            <a:endParaRPr lang="en-RU" sz="900" dirty="0"/>
          </a:p>
          <a:p>
            <a:r>
              <a:rPr lang="en-RU" sz="900" dirty="0"/>
              <a:t>[3] </a:t>
            </a:r>
            <a:r>
              <a:rPr lang="en-GB" sz="900" dirty="0">
                <a:hlinkClick r:id="rId5"/>
              </a:rPr>
              <a:t>https://docs.european-bioplastics.org/publications/bp/EUBP_BP_Mechanical_recycling.pdf</a:t>
            </a:r>
            <a:r>
              <a:rPr lang="en-GB" sz="900" dirty="0"/>
              <a:t> </a:t>
            </a:r>
            <a:endParaRPr lang="en-RU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B9FDCC-FB87-E5F7-9B98-B5AC9B689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756" y="3429000"/>
            <a:ext cx="3267984" cy="19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61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0" y="12095"/>
            <a:ext cx="416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HDPE Recycling Locations (form lit rev)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HDPE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62128" y="320329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918415" y="468200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918415" y="5819895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409108" y="1831195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3102338" y="1920663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2945792" y="2985052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66592" y="722632"/>
            <a:ext cx="195535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66592" y="3339237"/>
            <a:ext cx="195536" cy="48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766592" y="3339237"/>
            <a:ext cx="151823" cy="1527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66592" y="3339237"/>
            <a:ext cx="151823" cy="2665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1661066" y="2200527"/>
            <a:ext cx="446980" cy="1002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806983" y="2015861"/>
            <a:ext cx="295355" cy="89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806983" y="2015861"/>
            <a:ext cx="138809" cy="1292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205708" y="2105329"/>
            <a:ext cx="465997" cy="114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5BBC746E-1024-A75A-6F57-56987511C2F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969451" y="6004561"/>
            <a:ext cx="303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DEFD968-C066-33B7-EE37-D56B861CB37D}"/>
              </a:ext>
            </a:extLst>
          </p:cNvPr>
          <p:cNvSpPr txBox="1"/>
          <p:nvPr/>
        </p:nvSpPr>
        <p:spPr>
          <a:xfrm>
            <a:off x="634440" y="936178"/>
            <a:ext cx="3363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effectLst/>
                <a:latin typeface="Calibri" panose="020F0502020204030204" pitchFamily="34" charset="0"/>
                <a:hlinkClick r:id="rId2"/>
              </a:rPr>
              <a:t>https://downloads.hindawi.com/journals/ace/2020/8905431.pdf?_gl=1*ccdrl4*_ga*MTc4MzA5ODEzNy4xNzE2OTAxOTI1*_ga_NF5QFMJT5V*MTcxNjkwMTkyNS4xLjAuMTcxNjkwMTkyNS42MC4wLjA.&amp;_ga=2.168528744.838962844.1716901925-1783098137.1716901925</a:t>
            </a:r>
            <a:endParaRPr lang="en-US" sz="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D89747-746C-372D-D1CA-9357C1F3D6F6}"/>
              </a:ext>
            </a:extLst>
          </p:cNvPr>
          <p:cNvSpPr txBox="1"/>
          <p:nvPr/>
        </p:nvSpPr>
        <p:spPr>
          <a:xfrm>
            <a:off x="888512" y="5260100"/>
            <a:ext cx="1707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3"/>
              </a:rPr>
              <a:t>https://www.sciencedirect.com/science/article/pii/S0360544223009702?ref=pdf_download&amp;fr=RR-2&amp;rr=88b853b8bb2d6531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EA583A-9E23-A581-84EC-5BE3812150C8}"/>
              </a:ext>
            </a:extLst>
          </p:cNvPr>
          <p:cNvSpPr txBox="1"/>
          <p:nvPr/>
        </p:nvSpPr>
        <p:spPr>
          <a:xfrm>
            <a:off x="3187659" y="2377346"/>
            <a:ext cx="12510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4"/>
              </a:rPr>
              <a:t>https://www.mdpi.com/1420-3049/27/22/8084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FB279BB-A3B1-6263-79D9-53973E09F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001" y="58036"/>
            <a:ext cx="1397875" cy="13906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9B82A96-A95C-B222-4D87-E32B26E52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588" y="-10690"/>
            <a:ext cx="1612168" cy="13241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285C1BD-6F38-0DE7-756D-9E11360C8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770" y="1238463"/>
            <a:ext cx="1612168" cy="245168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730A56-F23C-7ADD-FBAA-3D0453FF46A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360002" y="722632"/>
            <a:ext cx="13629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9CD3FB-0DC7-CA54-A06F-652B008B203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522127" y="2876632"/>
            <a:ext cx="241867" cy="431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89F35DA0-3449-ECEB-B0D1-8C719BD1C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318" y="1920663"/>
            <a:ext cx="1551011" cy="15429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D8909BA-D8FC-354D-7E61-15208FE3A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4665" y="1920663"/>
            <a:ext cx="1259695" cy="14415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5B313F3-2E3A-8E63-9B69-50764008E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926" y="1920663"/>
            <a:ext cx="1783739" cy="13009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C3474D9-5C38-D4E8-4201-27713C395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161" y="3533563"/>
            <a:ext cx="1612168" cy="24516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6315169-7861-10B2-55BD-67965CEA7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666" y="4924221"/>
            <a:ext cx="1397875" cy="139063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38AE0F1-B449-4F70-144B-F0C5FF187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895" y="4070811"/>
            <a:ext cx="1707183" cy="142114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E5423C7-8771-E882-7963-6C6B77C307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0514" y="5511271"/>
            <a:ext cx="1189324" cy="128869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BCD6AF-0CD9-5157-EC2F-47306AD74354}"/>
              </a:ext>
            </a:extLst>
          </p:cNvPr>
          <p:cNvSpPr txBox="1"/>
          <p:nvPr/>
        </p:nvSpPr>
        <p:spPr>
          <a:xfrm>
            <a:off x="6993994" y="98636"/>
            <a:ext cx="1348824" cy="181588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216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15.5844 </a:t>
            </a:r>
          </a:p>
          <a:p>
            <a:r>
              <a:rPr lang="en-RU" sz="700" dirty="0"/>
              <a:t>-&gt; MJ/ ton = 217.728</a:t>
            </a:r>
          </a:p>
          <a:p>
            <a:endParaRPr lang="en-RU" sz="700" dirty="0"/>
          </a:p>
          <a:p>
            <a:endParaRPr lang="en-RU" sz="700" dirty="0"/>
          </a:p>
          <a:p>
            <a:r>
              <a:rPr lang="en-RU" sz="700" b="1" dirty="0"/>
              <a:t>By Sea</a:t>
            </a:r>
            <a:r>
              <a:rPr lang="en-RU" sz="700" dirty="0"/>
              <a:t>: 6725 km</a:t>
            </a:r>
          </a:p>
          <a:p>
            <a:r>
              <a:rPr lang="en-RU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23.7393</a:t>
            </a:r>
          </a:p>
          <a:p>
            <a:r>
              <a:rPr lang="en-RU" sz="700" dirty="0"/>
              <a:t>-&gt; MJ/ ton =  329.525</a:t>
            </a:r>
          </a:p>
          <a:p>
            <a:pPr marL="171450" indent="-171450">
              <a:buFont typeface="Wingdings" pitchFamily="2" charset="2"/>
              <a:buChar char="è"/>
            </a:pPr>
            <a:endParaRPr lang="en-RU" sz="700" dirty="0"/>
          </a:p>
          <a:p>
            <a:r>
              <a:rPr lang="en-RU" sz="700" b="1" dirty="0"/>
              <a:t>Overall: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39.3237</a:t>
            </a:r>
          </a:p>
          <a:p>
            <a:r>
              <a:rPr lang="en-RU" sz="700" dirty="0"/>
              <a:t>-&gt; MJ/ ton = 547.253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1915E9-9FDA-AF79-D46B-41F55526F5F3}"/>
              </a:ext>
            </a:extLst>
          </p:cNvPr>
          <p:cNvSpPr txBox="1"/>
          <p:nvPr/>
        </p:nvSpPr>
        <p:spPr>
          <a:xfrm>
            <a:off x="7194610" y="3235459"/>
            <a:ext cx="1348824" cy="181588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255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18.3983 </a:t>
            </a:r>
          </a:p>
          <a:p>
            <a:r>
              <a:rPr lang="en-RU" sz="700" dirty="0"/>
              <a:t>-&gt; MJ/ ton = 257.04</a:t>
            </a:r>
          </a:p>
          <a:p>
            <a:endParaRPr lang="en-RU" sz="700" dirty="0"/>
          </a:p>
          <a:p>
            <a:endParaRPr lang="en-RU" sz="700" dirty="0"/>
          </a:p>
          <a:p>
            <a:r>
              <a:rPr lang="en-RU" sz="700" b="1" dirty="0"/>
              <a:t>By Sea</a:t>
            </a:r>
            <a:r>
              <a:rPr lang="en-RU" sz="700" dirty="0"/>
              <a:t>: 339 km</a:t>
            </a:r>
          </a:p>
          <a:p>
            <a:r>
              <a:rPr lang="en-RU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1.1967</a:t>
            </a:r>
          </a:p>
          <a:p>
            <a:r>
              <a:rPr lang="en-RU" sz="700" dirty="0"/>
              <a:t>-&gt; MJ/ ton = 16.6110</a:t>
            </a:r>
          </a:p>
          <a:p>
            <a:pPr marL="171450" indent="-171450">
              <a:buFont typeface="Wingdings" pitchFamily="2" charset="2"/>
              <a:buChar char="è"/>
            </a:pPr>
            <a:endParaRPr lang="en-RU" sz="700" dirty="0"/>
          </a:p>
          <a:p>
            <a:r>
              <a:rPr lang="en-RU" sz="700" b="1" dirty="0"/>
              <a:t>Overall: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19.595</a:t>
            </a:r>
          </a:p>
          <a:p>
            <a:r>
              <a:rPr lang="en-RU" sz="700" dirty="0"/>
              <a:t>-&gt; MJ/ ton = 273.651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9EE3741-3B41-4AD8-1680-1CBCC04BED26}"/>
              </a:ext>
            </a:extLst>
          </p:cNvPr>
          <p:cNvSpPr txBox="1"/>
          <p:nvPr/>
        </p:nvSpPr>
        <p:spPr>
          <a:xfrm>
            <a:off x="5773432" y="4911954"/>
            <a:ext cx="1348824" cy="181588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414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29.8701 </a:t>
            </a:r>
          </a:p>
          <a:p>
            <a:r>
              <a:rPr lang="en-RU" sz="700" dirty="0"/>
              <a:t>-&gt; MJ/ ton = 417.312</a:t>
            </a:r>
          </a:p>
          <a:p>
            <a:endParaRPr lang="en-RU" sz="700" dirty="0"/>
          </a:p>
          <a:p>
            <a:endParaRPr lang="en-RU" sz="700" dirty="0"/>
          </a:p>
          <a:p>
            <a:r>
              <a:rPr lang="en-RU" sz="700" b="1" dirty="0"/>
              <a:t>By Sea</a:t>
            </a:r>
            <a:r>
              <a:rPr lang="en-RU" sz="700" dirty="0"/>
              <a:t>: 418 km</a:t>
            </a:r>
          </a:p>
          <a:p>
            <a:r>
              <a:rPr lang="en-RU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1.4755</a:t>
            </a:r>
          </a:p>
          <a:p>
            <a:r>
              <a:rPr lang="en-RU" sz="700" dirty="0"/>
              <a:t>-&gt; MJ/ ton = 20.4820</a:t>
            </a:r>
          </a:p>
          <a:p>
            <a:pPr marL="171450" indent="-171450">
              <a:buFont typeface="Wingdings" pitchFamily="2" charset="2"/>
              <a:buChar char="è"/>
            </a:pPr>
            <a:endParaRPr lang="en-RU" sz="700" dirty="0"/>
          </a:p>
          <a:p>
            <a:r>
              <a:rPr lang="en-RU" sz="700" b="1" dirty="0"/>
              <a:t>Overall: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31.3456</a:t>
            </a:r>
          </a:p>
          <a:p>
            <a:r>
              <a:rPr lang="en-RU" sz="700" dirty="0"/>
              <a:t>-&gt; MJ/ ton = 437.794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1C7818-9982-66EF-312F-B529270C12A2}"/>
              </a:ext>
            </a:extLst>
          </p:cNvPr>
          <p:cNvSpPr txBox="1"/>
          <p:nvPr/>
        </p:nvSpPr>
        <p:spPr>
          <a:xfrm>
            <a:off x="10684010" y="3095026"/>
            <a:ext cx="1348824" cy="30777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31.5311 </a:t>
            </a:r>
          </a:p>
          <a:p>
            <a:r>
              <a:rPr lang="en-RU" sz="700" b="1" dirty="0"/>
              <a:t>MJ/ ton = 439.9886</a:t>
            </a: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50E729D7-5CDF-2547-C52F-F73E998C68BE}"/>
              </a:ext>
            </a:extLst>
          </p:cNvPr>
          <p:cNvCxnSpPr>
            <a:stCxn id="79" idx="3"/>
            <a:endCxn id="82" idx="0"/>
          </p:cNvCxnSpPr>
          <p:nvPr/>
        </p:nvCxnSpPr>
        <p:spPr>
          <a:xfrm>
            <a:off x="8342818" y="1006577"/>
            <a:ext cx="3015604" cy="208844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D8A4A4A6-BF48-1587-B50D-0FEE533ECD35}"/>
              </a:ext>
            </a:extLst>
          </p:cNvPr>
          <p:cNvCxnSpPr>
            <a:stCxn id="80" idx="3"/>
            <a:endCxn id="82" idx="2"/>
          </p:cNvCxnSpPr>
          <p:nvPr/>
        </p:nvCxnSpPr>
        <p:spPr>
          <a:xfrm flipV="1">
            <a:off x="8543434" y="3402803"/>
            <a:ext cx="2814988" cy="74059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D26AA55-0420-0272-44BF-F6C65D458A9C}"/>
              </a:ext>
            </a:extLst>
          </p:cNvPr>
          <p:cNvCxnSpPr>
            <a:stCxn id="81" idx="3"/>
            <a:endCxn id="82" idx="2"/>
          </p:cNvCxnSpPr>
          <p:nvPr/>
        </p:nvCxnSpPr>
        <p:spPr>
          <a:xfrm flipV="1">
            <a:off x="7122256" y="3402803"/>
            <a:ext cx="4236166" cy="241709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BF6A87C-17DB-6B2C-0B97-EC5DEAB2A153}"/>
              </a:ext>
            </a:extLst>
          </p:cNvPr>
          <p:cNvSpPr txBox="1"/>
          <p:nvPr/>
        </p:nvSpPr>
        <p:spPr>
          <a:xfrm>
            <a:off x="10730811" y="764784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EB47C68-A766-C070-91B8-C70A67C7BD19}"/>
              </a:ext>
            </a:extLst>
          </p:cNvPr>
          <p:cNvSpPr txBox="1"/>
          <p:nvPr/>
        </p:nvSpPr>
        <p:spPr>
          <a:xfrm>
            <a:off x="10696347" y="5573674"/>
            <a:ext cx="720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0,68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ACF8A6C-CA1D-A390-5B8E-8278764D4ABA}"/>
              </a:ext>
            </a:extLst>
          </p:cNvPr>
          <p:cNvSpPr txBox="1"/>
          <p:nvPr/>
        </p:nvSpPr>
        <p:spPr>
          <a:xfrm>
            <a:off x="10696347" y="393424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0,12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A4F8BB2-8B2E-0F3D-241F-CD25840DB895}"/>
              </a:ext>
            </a:extLst>
          </p:cNvPr>
          <p:cNvSpPr txBox="1"/>
          <p:nvPr/>
        </p:nvSpPr>
        <p:spPr>
          <a:xfrm>
            <a:off x="11056815" y="6586811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3600534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0" y="12096"/>
            <a:ext cx="425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HDPE Recycling Locations (approx in UK)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HDPE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62128" y="320329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834248" y="456874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766592" y="6135368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384492" y="2136801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3076395" y="1872726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3058941" y="2692906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66592" y="722632"/>
            <a:ext cx="195535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66592" y="3339237"/>
            <a:ext cx="195536" cy="48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766592" y="3339237"/>
            <a:ext cx="67656" cy="1414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66592" y="3339237"/>
            <a:ext cx="0" cy="298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1661066" y="2506133"/>
            <a:ext cx="422364" cy="697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782367" y="2057392"/>
            <a:ext cx="294028" cy="264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782367" y="2321467"/>
            <a:ext cx="276574" cy="694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179765" y="2057392"/>
            <a:ext cx="993444" cy="365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2D9C4FC-531A-4B55-57C6-028BCD46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47" y="4019371"/>
            <a:ext cx="1110928" cy="12825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FF8C30F-462E-29F1-7566-514DDBA7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123" y="5486548"/>
            <a:ext cx="1238807" cy="12646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675EC09-78C5-91B3-2F9E-2CF7B9C9C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139" y="359488"/>
            <a:ext cx="1106675" cy="12424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F71C16D-EA5C-0369-5F7A-CE1D834CE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355" y="1778644"/>
            <a:ext cx="1451238" cy="1454978"/>
          </a:xfrm>
          <a:prstGeom prst="rect">
            <a:avLst/>
          </a:prstGeom>
        </p:spPr>
      </p:pic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579A13C6-2D91-AC5F-51AD-EF2D3FA78C47}"/>
              </a:ext>
            </a:extLst>
          </p:cNvPr>
          <p:cNvCxnSpPr>
            <a:stCxn id="15" idx="3"/>
          </p:cNvCxnSpPr>
          <p:nvPr/>
        </p:nvCxnSpPr>
        <p:spPr>
          <a:xfrm flipV="1">
            <a:off x="4635276" y="2399538"/>
            <a:ext cx="537933" cy="616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C0FED0F-B71F-8E12-39EE-2B949CC14124}"/>
              </a:ext>
            </a:extLst>
          </p:cNvPr>
          <p:cNvSpPr txBox="1"/>
          <p:nvPr/>
        </p:nvSpPr>
        <p:spPr>
          <a:xfrm>
            <a:off x="3717920" y="360729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191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13.7800 </a:t>
            </a:r>
          </a:p>
          <a:p>
            <a:r>
              <a:rPr lang="en-RU" sz="700" dirty="0"/>
              <a:t>-&gt; MJ/ ton = 192.5280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A3E8788-067C-7F90-6DF3-FC526D449B2D}"/>
              </a:ext>
            </a:extLst>
          </p:cNvPr>
          <p:cNvSpPr txBox="1"/>
          <p:nvPr/>
        </p:nvSpPr>
        <p:spPr>
          <a:xfrm>
            <a:off x="6625757" y="1821330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110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7.9365</a:t>
            </a:r>
          </a:p>
          <a:p>
            <a:r>
              <a:rPr lang="en-RU" sz="700" dirty="0"/>
              <a:t>-&gt; MJ/ ton = 110.8800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462E1987-316C-B54C-9E04-B23D5FD1C166}"/>
              </a:ext>
            </a:extLst>
          </p:cNvPr>
          <p:cNvSpPr txBox="1"/>
          <p:nvPr/>
        </p:nvSpPr>
        <p:spPr>
          <a:xfrm>
            <a:off x="3403275" y="4016702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31.1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2.2439 </a:t>
            </a:r>
          </a:p>
          <a:p>
            <a:r>
              <a:rPr lang="en-RU" sz="700" dirty="0"/>
              <a:t>-&gt; MJ/ ton = 31.3488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21D2ED7-2F9E-2C61-7FB9-C2B3E4667FE6}"/>
              </a:ext>
            </a:extLst>
          </p:cNvPr>
          <p:cNvSpPr txBox="1"/>
          <p:nvPr/>
        </p:nvSpPr>
        <p:spPr>
          <a:xfrm>
            <a:off x="3462075" y="5504426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26.6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1.9192 </a:t>
            </a:r>
          </a:p>
          <a:p>
            <a:r>
              <a:rPr lang="en-RU" sz="700" dirty="0"/>
              <a:t>-&gt; MJ/ ton = 26.8128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BBDDD25-5E3C-3545-09BC-2F27E308E29B}"/>
              </a:ext>
            </a:extLst>
          </p:cNvPr>
          <p:cNvSpPr txBox="1"/>
          <p:nvPr/>
        </p:nvSpPr>
        <p:spPr>
          <a:xfrm>
            <a:off x="10684010" y="3095026"/>
            <a:ext cx="1348824" cy="30777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11.9885</a:t>
            </a:r>
          </a:p>
          <a:p>
            <a:r>
              <a:rPr lang="en-RU" sz="700" b="1" dirty="0"/>
              <a:t>MJ/ ton = 167.4976</a:t>
            </a:r>
          </a:p>
        </p:txBody>
      </p:sp>
      <p:cxnSp>
        <p:nvCxnSpPr>
          <p:cNvPr id="199" name="Elbow Connector 198">
            <a:extLst>
              <a:ext uri="{FF2B5EF4-FFF2-40B4-BE49-F238E27FC236}">
                <a16:creationId xmlns:a16="http://schemas.microsoft.com/office/drawing/2014/main" id="{B8BC12D2-574C-4FCA-5CB2-78156ACA75A2}"/>
              </a:ext>
            </a:extLst>
          </p:cNvPr>
          <p:cNvCxnSpPr>
            <a:stCxn id="193" idx="3"/>
            <a:endCxn id="197" idx="0"/>
          </p:cNvCxnSpPr>
          <p:nvPr/>
        </p:nvCxnSpPr>
        <p:spPr>
          <a:xfrm>
            <a:off x="5066744" y="676200"/>
            <a:ext cx="6291678" cy="24188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CC46CE96-86FB-EA8A-BEC5-C270DA44918B}"/>
              </a:ext>
            </a:extLst>
          </p:cNvPr>
          <p:cNvCxnSpPr>
            <a:stCxn id="194" idx="3"/>
            <a:endCxn id="197" idx="0"/>
          </p:cNvCxnSpPr>
          <p:nvPr/>
        </p:nvCxnSpPr>
        <p:spPr>
          <a:xfrm>
            <a:off x="7974581" y="2136801"/>
            <a:ext cx="3383841" cy="9582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A4FCCF70-FC2B-2DB5-5F59-B5ECA136DEBF}"/>
              </a:ext>
            </a:extLst>
          </p:cNvPr>
          <p:cNvCxnSpPr>
            <a:stCxn id="195" idx="3"/>
            <a:endCxn id="197" idx="2"/>
          </p:cNvCxnSpPr>
          <p:nvPr/>
        </p:nvCxnSpPr>
        <p:spPr>
          <a:xfrm flipV="1">
            <a:off x="4752099" y="3402803"/>
            <a:ext cx="6606323" cy="9293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Elbow Connector 205">
            <a:extLst>
              <a:ext uri="{FF2B5EF4-FFF2-40B4-BE49-F238E27FC236}">
                <a16:creationId xmlns:a16="http://schemas.microsoft.com/office/drawing/2014/main" id="{0C4044E2-0D9F-54A4-8A9E-446B3A90B67C}"/>
              </a:ext>
            </a:extLst>
          </p:cNvPr>
          <p:cNvCxnSpPr>
            <a:stCxn id="196" idx="3"/>
            <a:endCxn id="197" idx="2"/>
          </p:cNvCxnSpPr>
          <p:nvPr/>
        </p:nvCxnSpPr>
        <p:spPr>
          <a:xfrm flipV="1">
            <a:off x="4810899" y="3402803"/>
            <a:ext cx="6547523" cy="24170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E35D6DB6-6435-A63A-5828-701A0DCDB4D7}"/>
              </a:ext>
            </a:extLst>
          </p:cNvPr>
          <p:cNvSpPr txBox="1"/>
          <p:nvPr/>
        </p:nvSpPr>
        <p:spPr>
          <a:xfrm>
            <a:off x="10689108" y="46899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0,76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2DFB1B2-A22A-F37C-3098-D5AAB21D19A7}"/>
              </a:ext>
            </a:extLst>
          </p:cNvPr>
          <p:cNvSpPr txBox="1"/>
          <p:nvPr/>
        </p:nvSpPr>
        <p:spPr>
          <a:xfrm>
            <a:off x="10522435" y="5573676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0,0094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371A4EA-16A6-712D-5358-1855C241BAFB}"/>
              </a:ext>
            </a:extLst>
          </p:cNvPr>
          <p:cNvSpPr txBox="1"/>
          <p:nvPr/>
        </p:nvSpPr>
        <p:spPr>
          <a:xfrm>
            <a:off x="10511465" y="4113847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0,0584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3201BDA-5760-219B-DE9B-96750F3B811F}"/>
              </a:ext>
            </a:extLst>
          </p:cNvPr>
          <p:cNvSpPr txBox="1"/>
          <p:nvPr/>
        </p:nvSpPr>
        <p:spPr>
          <a:xfrm>
            <a:off x="10491938" y="1907823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0,1722*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265927CE-3926-330F-B516-A9838D8CDA04}"/>
              </a:ext>
            </a:extLst>
          </p:cNvPr>
          <p:cNvSpPr txBox="1"/>
          <p:nvPr/>
        </p:nvSpPr>
        <p:spPr>
          <a:xfrm>
            <a:off x="11056815" y="6586811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2633634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407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LDPE Recycling Locations (form lit rev)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LDPE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57814" y="3214922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021903" y="5548075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962127" y="6291908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023538" y="204460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2919529" y="2059786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2231272" y="3971072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66592" y="722632"/>
            <a:ext cx="195535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66592" y="3339237"/>
            <a:ext cx="191222" cy="60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766592" y="3339237"/>
            <a:ext cx="255311" cy="2393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66592" y="3339237"/>
            <a:ext cx="195535" cy="3137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1656752" y="2413941"/>
            <a:ext cx="65724" cy="800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421413" y="2229275"/>
            <a:ext cx="498116" cy="15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H="1">
            <a:off x="2231272" y="2229275"/>
            <a:ext cx="190141" cy="2064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0D70D3F-87A6-26D4-4241-B957BEA9A93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22899" y="2244452"/>
            <a:ext cx="549614" cy="59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315584-18BE-7F26-1DA2-684319B43CB7}"/>
              </a:ext>
            </a:extLst>
          </p:cNvPr>
          <p:cNvSpPr txBox="1"/>
          <p:nvPr/>
        </p:nvSpPr>
        <p:spPr>
          <a:xfrm>
            <a:off x="2825720" y="3110531"/>
            <a:ext cx="143622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Gasification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6F40A0-1849-6F65-CC2A-6E8D0B3CF10E}"/>
              </a:ext>
            </a:extLst>
          </p:cNvPr>
          <p:cNvSpPr txBox="1"/>
          <p:nvPr/>
        </p:nvSpPr>
        <p:spPr>
          <a:xfrm>
            <a:off x="4183964" y="3733958"/>
            <a:ext cx="170271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Hydrogenolysis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B8DE8F-64F5-0CE9-B46E-6F733F4FC726}"/>
              </a:ext>
            </a:extLst>
          </p:cNvPr>
          <p:cNvSpPr txBox="1"/>
          <p:nvPr/>
        </p:nvSpPr>
        <p:spPr>
          <a:xfrm>
            <a:off x="4183964" y="4219954"/>
            <a:ext cx="17855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Hydrocracking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7C7B60-5E11-2612-0314-F9E0FF49BB6D}"/>
              </a:ext>
            </a:extLst>
          </p:cNvPr>
          <p:cNvSpPr txBox="1"/>
          <p:nvPr/>
        </p:nvSpPr>
        <p:spPr>
          <a:xfrm>
            <a:off x="4171772" y="4713946"/>
            <a:ext cx="143622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Liquification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0D17886-6305-BC1F-BFCE-1EB87B2D4218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261940" y="3295197"/>
            <a:ext cx="2637273" cy="808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F49723-0399-E984-C975-1A72D01F3178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 flipV="1">
            <a:off x="3807607" y="3918624"/>
            <a:ext cx="376357" cy="375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D7A61E-F29F-225A-1C4A-CFC5DD2EC34A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>
            <a:off x="3807607" y="4294238"/>
            <a:ext cx="376357" cy="110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B071896-C79D-A701-EED8-B8DF02D6571E}"/>
              </a:ext>
            </a:extLst>
          </p:cNvPr>
          <p:cNvCxnSpPr>
            <a:cxnSpLocks/>
            <a:stCxn id="15" idx="3"/>
            <a:endCxn id="38" idx="1"/>
          </p:cNvCxnSpPr>
          <p:nvPr/>
        </p:nvCxnSpPr>
        <p:spPr>
          <a:xfrm>
            <a:off x="3807607" y="4294238"/>
            <a:ext cx="364165" cy="604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BAC42D0-9A3C-B915-B781-4E8CE50F2274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607992" y="4898612"/>
            <a:ext cx="1154491" cy="226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B1121B7-002A-9A0D-96ED-F911D284C4A8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2421413" y="2229275"/>
            <a:ext cx="404307" cy="1065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BCB4645-6933-610A-BC3A-30D39A8DD6F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19778" y="5732741"/>
            <a:ext cx="379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55C4B7B-F477-D45D-A790-CDBE93B73EE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13163" y="6470049"/>
            <a:ext cx="337825" cy="6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123FD6-3E8D-85B9-EA44-4B6176B2197D}"/>
              </a:ext>
            </a:extLst>
          </p:cNvPr>
          <p:cNvSpPr txBox="1"/>
          <p:nvPr/>
        </p:nvSpPr>
        <p:spPr>
          <a:xfrm>
            <a:off x="957250" y="938230"/>
            <a:ext cx="1968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2"/>
              </a:rPr>
              <a:t>https://www.sciencedirect.com/science/article/pii/S0959652622022247?ref=pdf_download&amp;fr=RR-2&amp;rr=88b82207caa8dd7a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55571-2127-34AD-ABAE-7CE11F9A3B7C}"/>
              </a:ext>
            </a:extLst>
          </p:cNvPr>
          <p:cNvSpPr txBox="1"/>
          <p:nvPr/>
        </p:nvSpPr>
        <p:spPr>
          <a:xfrm>
            <a:off x="949741" y="5909281"/>
            <a:ext cx="17686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3"/>
              </a:rPr>
              <a:t>https://www.sciencedirect.com/science/article/pii/S0360544223009702?ref=pdf_download&amp;fr=RR-2&amp;rr=88b853b8bb2d6531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71874-27F2-ACC5-0C4D-D4B8F575FAE0}"/>
              </a:ext>
            </a:extLst>
          </p:cNvPr>
          <p:cNvSpPr txBox="1"/>
          <p:nvPr/>
        </p:nvSpPr>
        <p:spPr>
          <a:xfrm>
            <a:off x="2867803" y="1807534"/>
            <a:ext cx="14299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4"/>
              </a:rPr>
              <a:t>file:///Users/mac/Downloads/BASF_ChemCycling_LCA_Study.pdf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D6839B-0FDA-D3B0-4C91-11630E843851}"/>
              </a:ext>
            </a:extLst>
          </p:cNvPr>
          <p:cNvSpPr txBox="1"/>
          <p:nvPr/>
        </p:nvSpPr>
        <p:spPr>
          <a:xfrm>
            <a:off x="2825720" y="4657314"/>
            <a:ext cx="1261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5"/>
              </a:rPr>
              <a:t>https://pubs.acs.org/doi/pdf/10.1021/acssuschemeng.3c00636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7FDC9A-6DD4-0A6F-1120-A4209618C30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969476" y="4404620"/>
            <a:ext cx="925291" cy="298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62D8A5-676F-C707-0964-8FB6B534BCB6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5886682" y="3918624"/>
            <a:ext cx="957516" cy="515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37B087E-95B7-1A63-FAD0-7D80C9464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001" y="58036"/>
            <a:ext cx="1397875" cy="139063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905EF25-959B-12D1-0142-02A2E0A4C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876" y="34984"/>
            <a:ext cx="1757625" cy="1407329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99C831E0-7AAF-BEBC-111C-F6E69EA6E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8501" y="-1354"/>
            <a:ext cx="1397875" cy="1462558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B3ED43E9-F80F-8131-D7CC-B0AB2626C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2850" y="1864693"/>
            <a:ext cx="1219633" cy="991743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1F76DB20-32F7-E904-8F12-D38C71829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195" y="1859367"/>
            <a:ext cx="996908" cy="991743"/>
          </a:xfrm>
          <a:prstGeom prst="rect">
            <a:avLst/>
          </a:prstGeom>
        </p:spPr>
      </p:pic>
      <p:pic>
        <p:nvPicPr>
          <p:cNvPr id="482" name="Picture 481">
            <a:extLst>
              <a:ext uri="{FF2B5EF4-FFF2-40B4-BE49-F238E27FC236}">
                <a16:creationId xmlns:a16="http://schemas.microsoft.com/office/drawing/2014/main" id="{B4CCCA12-DA63-8B1D-F0CA-2376C82EC5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6105" y="1859367"/>
            <a:ext cx="996909" cy="1019681"/>
          </a:xfrm>
          <a:prstGeom prst="rect">
            <a:avLst/>
          </a:prstGeom>
        </p:spPr>
      </p:pic>
      <p:pic>
        <p:nvPicPr>
          <p:cNvPr id="496" name="Picture 495">
            <a:extLst>
              <a:ext uri="{FF2B5EF4-FFF2-40B4-BE49-F238E27FC236}">
                <a16:creationId xmlns:a16="http://schemas.microsoft.com/office/drawing/2014/main" id="{88A64C3C-DB62-AFF4-557F-625FB33E3D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1716" y="5464786"/>
            <a:ext cx="1658656" cy="1310367"/>
          </a:xfrm>
          <a:prstGeom prst="rect">
            <a:avLst/>
          </a:prstGeom>
        </p:spPr>
      </p:pic>
      <p:pic>
        <p:nvPicPr>
          <p:cNvPr id="497" name="Picture 496">
            <a:extLst>
              <a:ext uri="{FF2B5EF4-FFF2-40B4-BE49-F238E27FC236}">
                <a16:creationId xmlns:a16="http://schemas.microsoft.com/office/drawing/2014/main" id="{CB298485-EC6E-A13C-561F-B00298024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164" y="5510966"/>
            <a:ext cx="1292936" cy="1286237"/>
          </a:xfrm>
          <a:prstGeom prst="rect">
            <a:avLst/>
          </a:prstGeom>
        </p:spPr>
      </p:pic>
      <p:pic>
        <p:nvPicPr>
          <p:cNvPr id="498" name="Picture 497">
            <a:extLst>
              <a:ext uri="{FF2B5EF4-FFF2-40B4-BE49-F238E27FC236}">
                <a16:creationId xmlns:a16="http://schemas.microsoft.com/office/drawing/2014/main" id="{9B42DE36-4E4A-1438-FA5A-B7C1B7651A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0372" y="5473549"/>
            <a:ext cx="1084057" cy="1260004"/>
          </a:xfrm>
          <a:prstGeom prst="rect">
            <a:avLst/>
          </a:prstGeom>
        </p:spPr>
      </p:pic>
      <p:sp>
        <p:nvSpPr>
          <p:cNvPr id="499" name="TextBox 498">
            <a:extLst>
              <a:ext uri="{FF2B5EF4-FFF2-40B4-BE49-F238E27FC236}">
                <a16:creationId xmlns:a16="http://schemas.microsoft.com/office/drawing/2014/main" id="{98B224C4-A09C-23C1-8E73-D81A294B58B5}"/>
              </a:ext>
            </a:extLst>
          </p:cNvPr>
          <p:cNvSpPr txBox="1"/>
          <p:nvPr/>
        </p:nvSpPr>
        <p:spPr>
          <a:xfrm>
            <a:off x="8649785" y="30289"/>
            <a:ext cx="1348824" cy="181588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60.5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 4.3651</a:t>
            </a:r>
          </a:p>
          <a:p>
            <a:r>
              <a:rPr lang="en-RU" sz="700" dirty="0"/>
              <a:t>-&gt; MJ/ ton = 60.984</a:t>
            </a:r>
          </a:p>
          <a:p>
            <a:endParaRPr lang="en-RU" sz="700" dirty="0"/>
          </a:p>
          <a:p>
            <a:endParaRPr lang="en-RU" sz="700" dirty="0"/>
          </a:p>
          <a:p>
            <a:r>
              <a:rPr lang="en-RU" sz="700" b="1" dirty="0"/>
              <a:t>By Sea</a:t>
            </a:r>
            <a:r>
              <a:rPr lang="en-RU" sz="700" dirty="0"/>
              <a:t>: 3013 .46 km</a:t>
            </a:r>
          </a:p>
          <a:p>
            <a:r>
              <a:rPr lang="en-RU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10.6375</a:t>
            </a:r>
          </a:p>
          <a:p>
            <a:r>
              <a:rPr lang="en-RU" sz="700" dirty="0"/>
              <a:t>-&gt; MJ/ ton = 147.6595</a:t>
            </a:r>
          </a:p>
          <a:p>
            <a:pPr marL="171450" indent="-171450">
              <a:buFont typeface="Wingdings" pitchFamily="2" charset="2"/>
              <a:buChar char="è"/>
            </a:pPr>
            <a:endParaRPr lang="en-RU" sz="700" dirty="0"/>
          </a:p>
          <a:p>
            <a:r>
              <a:rPr lang="en-RU" sz="700" b="1" dirty="0"/>
              <a:t>Overall: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15.0026</a:t>
            </a:r>
          </a:p>
          <a:p>
            <a:r>
              <a:rPr lang="en-RU" sz="700" dirty="0"/>
              <a:t>-&gt; MJ/ ton = 208.6395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FF2AA2F8-8BD1-001C-2A2A-89EC26154FCF}"/>
              </a:ext>
            </a:extLst>
          </p:cNvPr>
          <p:cNvSpPr txBox="1"/>
          <p:nvPr/>
        </p:nvSpPr>
        <p:spPr>
          <a:xfrm>
            <a:off x="7782848" y="2044609"/>
            <a:ext cx="1348824" cy="181588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137.4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9.9134 </a:t>
            </a:r>
          </a:p>
          <a:p>
            <a:r>
              <a:rPr lang="en-RU" sz="700" dirty="0"/>
              <a:t>-&gt; MJ/ ton = 138.4992</a:t>
            </a:r>
          </a:p>
          <a:p>
            <a:endParaRPr lang="en-RU" sz="700" dirty="0"/>
          </a:p>
          <a:p>
            <a:endParaRPr lang="en-RU" sz="700" dirty="0"/>
          </a:p>
          <a:p>
            <a:r>
              <a:rPr lang="en-RU" sz="700" b="1" dirty="0"/>
              <a:t>By Sea</a:t>
            </a:r>
            <a:r>
              <a:rPr lang="en-RU" sz="700" dirty="0"/>
              <a:t>: 722 km</a:t>
            </a:r>
          </a:p>
          <a:p>
            <a:r>
              <a:rPr lang="en-RU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2.5487</a:t>
            </a:r>
          </a:p>
          <a:p>
            <a:r>
              <a:rPr lang="en-RU" sz="700" dirty="0"/>
              <a:t>-&gt; MJ/ ton = 35.3780</a:t>
            </a:r>
          </a:p>
          <a:p>
            <a:pPr marL="171450" indent="-171450">
              <a:buFont typeface="Wingdings" pitchFamily="2" charset="2"/>
              <a:buChar char="è"/>
            </a:pPr>
            <a:endParaRPr lang="en-RU" sz="700" dirty="0"/>
          </a:p>
          <a:p>
            <a:r>
              <a:rPr lang="en-RU" sz="700" b="1" dirty="0"/>
              <a:t>Overall: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12.4621</a:t>
            </a:r>
          </a:p>
          <a:p>
            <a:r>
              <a:rPr lang="en-RU" sz="700" dirty="0"/>
              <a:t>-&gt; MJ/ ton = 173.8772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A998FE70-AE5E-7301-B25B-44878E737C5A}"/>
              </a:ext>
            </a:extLst>
          </p:cNvPr>
          <p:cNvSpPr txBox="1"/>
          <p:nvPr/>
        </p:nvSpPr>
        <p:spPr>
          <a:xfrm>
            <a:off x="7014924" y="4640134"/>
            <a:ext cx="1348824" cy="181588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141.9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10.2381 </a:t>
            </a:r>
          </a:p>
          <a:p>
            <a:r>
              <a:rPr lang="en-RU" sz="700" dirty="0"/>
              <a:t>-&gt; MJ/ ton = 143.0352</a:t>
            </a:r>
          </a:p>
          <a:p>
            <a:endParaRPr lang="en-RU" sz="700" dirty="0"/>
          </a:p>
          <a:p>
            <a:endParaRPr lang="en-RU" sz="700" dirty="0"/>
          </a:p>
          <a:p>
            <a:r>
              <a:rPr lang="en-RU" sz="700" b="1" dirty="0"/>
              <a:t>By Sea</a:t>
            </a:r>
            <a:r>
              <a:rPr lang="en-RU" sz="700" dirty="0"/>
              <a:t>: 367.67 km</a:t>
            </a:r>
          </a:p>
          <a:p>
            <a:r>
              <a:rPr lang="en-RU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1.2979</a:t>
            </a:r>
          </a:p>
          <a:p>
            <a:r>
              <a:rPr lang="en-RU" sz="700" dirty="0"/>
              <a:t>-&gt; MJ/ ton = 18.0158</a:t>
            </a:r>
          </a:p>
          <a:p>
            <a:pPr marL="171450" indent="-171450">
              <a:buFont typeface="Wingdings" pitchFamily="2" charset="2"/>
              <a:buChar char="è"/>
            </a:pPr>
            <a:endParaRPr lang="en-RU" sz="700" dirty="0"/>
          </a:p>
          <a:p>
            <a:r>
              <a:rPr lang="en-RU" sz="700" b="1" dirty="0"/>
              <a:t>Overall: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11.5360</a:t>
            </a:r>
          </a:p>
          <a:p>
            <a:r>
              <a:rPr lang="en-RU" sz="700" dirty="0"/>
              <a:t>-&gt; MJ/ ton = 161.051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D6F1527E-CBBC-21DD-26E9-18EC11FC1806}"/>
              </a:ext>
            </a:extLst>
          </p:cNvPr>
          <p:cNvSpPr txBox="1"/>
          <p:nvPr/>
        </p:nvSpPr>
        <p:spPr>
          <a:xfrm>
            <a:off x="10750996" y="3246973"/>
            <a:ext cx="1348824" cy="30777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12.3266 </a:t>
            </a:r>
          </a:p>
          <a:p>
            <a:r>
              <a:rPr lang="en-RU" sz="700" b="1" dirty="0"/>
              <a:t>MJ/ ton = 171.9155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E55C4F21-02AC-624C-86A8-6FDF8AFE91BB}"/>
              </a:ext>
            </a:extLst>
          </p:cNvPr>
          <p:cNvCxnSpPr>
            <a:stCxn id="499" idx="3"/>
            <a:endCxn id="511" idx="0"/>
          </p:cNvCxnSpPr>
          <p:nvPr/>
        </p:nvCxnSpPr>
        <p:spPr>
          <a:xfrm>
            <a:off x="9998609" y="938230"/>
            <a:ext cx="1426799" cy="230874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187E2347-B7EB-B5FF-1A2B-8980E3DD59A5}"/>
              </a:ext>
            </a:extLst>
          </p:cNvPr>
          <p:cNvCxnSpPr>
            <a:stCxn id="500" idx="3"/>
            <a:endCxn id="511" idx="0"/>
          </p:cNvCxnSpPr>
          <p:nvPr/>
        </p:nvCxnSpPr>
        <p:spPr>
          <a:xfrm>
            <a:off x="9131672" y="2952550"/>
            <a:ext cx="2293736" cy="2944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3D39A50-28E3-F9F3-7058-76CBC856F559}"/>
              </a:ext>
            </a:extLst>
          </p:cNvPr>
          <p:cNvCxnSpPr>
            <a:stCxn id="501" idx="3"/>
            <a:endCxn id="511" idx="2"/>
          </p:cNvCxnSpPr>
          <p:nvPr/>
        </p:nvCxnSpPr>
        <p:spPr>
          <a:xfrm flipV="1">
            <a:off x="8363748" y="3554750"/>
            <a:ext cx="3061660" cy="19933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81965B1-72FF-7AAB-849D-813765D4D25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360002" y="722632"/>
            <a:ext cx="15443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43EABCD-0394-1760-0B7E-0532AC560127}"/>
              </a:ext>
            </a:extLst>
          </p:cNvPr>
          <p:cNvSpPr txBox="1"/>
          <p:nvPr/>
        </p:nvSpPr>
        <p:spPr>
          <a:xfrm>
            <a:off x="10839590" y="728675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8FE2A28-67C8-6FC3-2863-6FDFAD81D5BC}"/>
              </a:ext>
            </a:extLst>
          </p:cNvPr>
          <p:cNvSpPr txBox="1"/>
          <p:nvPr/>
        </p:nvSpPr>
        <p:spPr>
          <a:xfrm>
            <a:off x="10705338" y="5303607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0,695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E6FF90B-F130-01DD-5F19-E20502A99CCA}"/>
              </a:ext>
            </a:extLst>
          </p:cNvPr>
          <p:cNvSpPr txBox="1"/>
          <p:nvPr/>
        </p:nvSpPr>
        <p:spPr>
          <a:xfrm>
            <a:off x="10718161" y="2723753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0,105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75BB89-6674-0105-4A64-48DF5D50ABF7}"/>
              </a:ext>
            </a:extLst>
          </p:cNvPr>
          <p:cNvSpPr txBox="1"/>
          <p:nvPr/>
        </p:nvSpPr>
        <p:spPr>
          <a:xfrm>
            <a:off x="11056815" y="6586811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185407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422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LDPE Recycling Locations (approx in UK)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LDPE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57814" y="3214922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000472" y="5013372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962127" y="6291908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023538" y="204460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3215019" y="1750095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3034243" y="3041577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66592" y="722632"/>
            <a:ext cx="195535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66592" y="3339237"/>
            <a:ext cx="191222" cy="60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766592" y="3339237"/>
            <a:ext cx="233880" cy="1858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66592" y="3339237"/>
            <a:ext cx="195535" cy="3137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1656752" y="2413941"/>
            <a:ext cx="65724" cy="800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421413" y="1934761"/>
            <a:ext cx="793606" cy="294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421413" y="2229275"/>
            <a:ext cx="612830" cy="1135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0D70D3F-87A6-26D4-4241-B957BEA9A93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318389" y="1934761"/>
            <a:ext cx="549614" cy="19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315584-18BE-7F26-1DA2-684319B43CB7}"/>
              </a:ext>
            </a:extLst>
          </p:cNvPr>
          <p:cNvSpPr txBox="1"/>
          <p:nvPr/>
        </p:nvSpPr>
        <p:spPr>
          <a:xfrm>
            <a:off x="3176674" y="2288516"/>
            <a:ext cx="143622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Gasification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6F40A0-1849-6F65-CC2A-6E8D0B3CF10E}"/>
              </a:ext>
            </a:extLst>
          </p:cNvPr>
          <p:cNvSpPr txBox="1"/>
          <p:nvPr/>
        </p:nvSpPr>
        <p:spPr>
          <a:xfrm>
            <a:off x="4871923" y="2910360"/>
            <a:ext cx="170271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Hydrogenolysis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B8DE8F-64F5-0CE9-B46E-6F733F4FC726}"/>
              </a:ext>
            </a:extLst>
          </p:cNvPr>
          <p:cNvSpPr txBox="1"/>
          <p:nvPr/>
        </p:nvSpPr>
        <p:spPr>
          <a:xfrm>
            <a:off x="4778783" y="3492911"/>
            <a:ext cx="178551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Hydrocracking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7C7B60-5E11-2612-0314-F9E0FF49BB6D}"/>
              </a:ext>
            </a:extLst>
          </p:cNvPr>
          <p:cNvSpPr txBox="1"/>
          <p:nvPr/>
        </p:nvSpPr>
        <p:spPr>
          <a:xfrm>
            <a:off x="4858009" y="4084312"/>
            <a:ext cx="143622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Liquification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0D17886-6305-BC1F-BFCE-1EB87B2D4218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4612894" y="2178818"/>
            <a:ext cx="255109" cy="294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F49723-0399-E984-C975-1A72D01F3178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 flipV="1">
            <a:off x="4610578" y="3095026"/>
            <a:ext cx="261345" cy="269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D7A61E-F29F-225A-1C4A-CFC5DD2EC34A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>
            <a:off x="4610578" y="3364743"/>
            <a:ext cx="168205" cy="312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B071896-C79D-A701-EED8-B8DF02D6571E}"/>
              </a:ext>
            </a:extLst>
          </p:cNvPr>
          <p:cNvCxnSpPr>
            <a:cxnSpLocks/>
            <a:stCxn id="15" idx="3"/>
            <a:endCxn id="38" idx="1"/>
          </p:cNvCxnSpPr>
          <p:nvPr/>
        </p:nvCxnSpPr>
        <p:spPr>
          <a:xfrm>
            <a:off x="4610578" y="3364743"/>
            <a:ext cx="247431" cy="904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BAC42D0-9A3C-B915-B781-4E8CE50F2274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6294229" y="3779235"/>
            <a:ext cx="818669" cy="48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B1121B7-002A-9A0D-96ED-F911D284C4A8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2421413" y="2229275"/>
            <a:ext cx="755261" cy="243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BCB4645-6933-610A-BC3A-30D39A8DD6FF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2398347" y="4897478"/>
            <a:ext cx="305627" cy="300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55C4B7B-F477-D45D-A790-CDBE93B73EE5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 flipV="1">
            <a:off x="2013163" y="6241483"/>
            <a:ext cx="432735" cy="235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3C662CF-BF66-EE76-2EE5-521BD0B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974" y="4251888"/>
            <a:ext cx="1118437" cy="12911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8CCC44-353F-F3AC-DC4D-3B55CB96F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898" y="5734102"/>
            <a:ext cx="994052" cy="1014761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16672B-25A3-6433-D221-F330249C9ED9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564295" y="3677577"/>
            <a:ext cx="562517" cy="17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9981E5C-C1EB-6B73-B21F-F04A15B4852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574641" y="3095026"/>
            <a:ext cx="552171" cy="540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404092-5F9D-9CED-E6C0-EE505172FC1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360002" y="722632"/>
            <a:ext cx="430699" cy="1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B47C3E95-4703-EDEA-32CF-E496CB619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701" y="361342"/>
            <a:ext cx="1206083" cy="134610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2E56058-97CD-0EBE-7B5A-98AD6AF4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051" y="1206916"/>
            <a:ext cx="1436220" cy="15238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A75C2D9-B7F3-FB7A-8235-29663837D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158" y="2910360"/>
            <a:ext cx="1436220" cy="160295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16ED1EE-72C3-A11E-F354-8170EF4C4D8B}"/>
              </a:ext>
            </a:extLst>
          </p:cNvPr>
          <p:cNvSpPr txBox="1"/>
          <p:nvPr/>
        </p:nvSpPr>
        <p:spPr>
          <a:xfrm>
            <a:off x="4020268" y="384110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191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13.7807</a:t>
            </a:r>
          </a:p>
          <a:p>
            <a:r>
              <a:rPr lang="en-RU" sz="700" dirty="0"/>
              <a:t>-&gt; MJ/ ton = 192.5280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24411D-986A-E571-1B0E-C7C7CC2DA3AB}"/>
              </a:ext>
            </a:extLst>
          </p:cNvPr>
          <p:cNvSpPr txBox="1"/>
          <p:nvPr/>
        </p:nvSpPr>
        <p:spPr>
          <a:xfrm>
            <a:off x="6381929" y="1210219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243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17.5325 </a:t>
            </a:r>
          </a:p>
          <a:p>
            <a:r>
              <a:rPr lang="en-RU" sz="700" dirty="0"/>
              <a:t>-&gt; MJ/ ton = 244.9440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AB75C7-FE09-4B93-713F-7F744DA26F4A}"/>
              </a:ext>
            </a:extLst>
          </p:cNvPr>
          <p:cNvSpPr txBox="1"/>
          <p:nvPr/>
        </p:nvSpPr>
        <p:spPr>
          <a:xfrm>
            <a:off x="8573378" y="2933418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104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7.5036 </a:t>
            </a:r>
          </a:p>
          <a:p>
            <a:r>
              <a:rPr lang="en-RU" sz="700" dirty="0"/>
              <a:t>-&gt; MJ/ ton = 104.8320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73CB73-7185-E32B-9671-8D89F6129503}"/>
              </a:ext>
            </a:extLst>
          </p:cNvPr>
          <p:cNvSpPr txBox="1"/>
          <p:nvPr/>
        </p:nvSpPr>
        <p:spPr>
          <a:xfrm>
            <a:off x="3894784" y="4728724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31.1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2.2439 </a:t>
            </a:r>
          </a:p>
          <a:p>
            <a:r>
              <a:rPr lang="en-RU" sz="700" dirty="0"/>
              <a:t>-&gt; MJ/ ton = 31.3488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F62E0F-50E5-48D6-EC5B-6F71F6741876}"/>
              </a:ext>
            </a:extLst>
          </p:cNvPr>
          <p:cNvSpPr txBox="1"/>
          <p:nvPr/>
        </p:nvSpPr>
        <p:spPr>
          <a:xfrm>
            <a:off x="3496934" y="6003069"/>
            <a:ext cx="1348824" cy="630942"/>
          </a:xfrm>
          <a:prstGeom prst="rect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700" b="1" dirty="0"/>
              <a:t>By Land</a:t>
            </a:r>
            <a:r>
              <a:rPr lang="en-RU" sz="700" dirty="0"/>
              <a:t>: 26.6 km</a:t>
            </a:r>
          </a:p>
          <a:p>
            <a:r>
              <a:rPr lang="en-GB" sz="700" dirty="0"/>
              <a:t>-&gt; type:</a:t>
            </a:r>
          </a:p>
          <a:p>
            <a:r>
              <a:rPr lang="en-RU" sz="700" dirty="0"/>
              <a:t>-&gt; speed:</a:t>
            </a:r>
          </a:p>
          <a:p>
            <a:r>
              <a:rPr lang="en-GB" sz="700" dirty="0"/>
              <a:t>-&gt; k</a:t>
            </a:r>
            <a:r>
              <a:rPr lang="en-RU" sz="700" dirty="0"/>
              <a:t>g co2 eq / ton = 1.9192 </a:t>
            </a:r>
          </a:p>
          <a:p>
            <a:r>
              <a:rPr lang="en-RU" sz="700" dirty="0"/>
              <a:t>-&gt; MJ/ ton = 26.8128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B2BA76-EF98-7DB9-69E3-AD1AD6B630F6}"/>
              </a:ext>
            </a:extLst>
          </p:cNvPr>
          <p:cNvSpPr txBox="1"/>
          <p:nvPr/>
        </p:nvSpPr>
        <p:spPr>
          <a:xfrm>
            <a:off x="10785530" y="3095026"/>
            <a:ext cx="1348824" cy="30777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2.6519 </a:t>
            </a:r>
          </a:p>
          <a:p>
            <a:r>
              <a:rPr lang="en-RU" sz="700" b="1" dirty="0"/>
              <a:t>MJ/ ton = 37.0495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29A2CAEE-E8D5-B76C-AA72-355581318D29}"/>
              </a:ext>
            </a:extLst>
          </p:cNvPr>
          <p:cNvCxnSpPr>
            <a:stCxn id="68" idx="3"/>
            <a:endCxn id="74" idx="0"/>
          </p:cNvCxnSpPr>
          <p:nvPr/>
        </p:nvCxnSpPr>
        <p:spPr>
          <a:xfrm>
            <a:off x="5369092" y="699581"/>
            <a:ext cx="6090850" cy="239544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A90CA62-BCCE-4C2D-4C8F-62DB747C770B}"/>
              </a:ext>
            </a:extLst>
          </p:cNvPr>
          <p:cNvCxnSpPr>
            <a:stCxn id="69" idx="3"/>
            <a:endCxn id="74" idx="0"/>
          </p:cNvCxnSpPr>
          <p:nvPr/>
        </p:nvCxnSpPr>
        <p:spPr>
          <a:xfrm>
            <a:off x="7730753" y="1525690"/>
            <a:ext cx="3729189" cy="156933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0BDB07A-A9BC-0F75-8100-95A3BEEC1BA4}"/>
              </a:ext>
            </a:extLst>
          </p:cNvPr>
          <p:cNvCxnSpPr>
            <a:stCxn id="72" idx="3"/>
            <a:endCxn id="74" idx="2"/>
          </p:cNvCxnSpPr>
          <p:nvPr/>
        </p:nvCxnSpPr>
        <p:spPr>
          <a:xfrm flipV="1">
            <a:off x="5243608" y="3402803"/>
            <a:ext cx="6216334" cy="164139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96F7FDE3-3930-F3E5-2227-C30E5C00FC17}"/>
              </a:ext>
            </a:extLst>
          </p:cNvPr>
          <p:cNvCxnSpPr>
            <a:stCxn id="73" idx="3"/>
            <a:endCxn id="74" idx="2"/>
          </p:cNvCxnSpPr>
          <p:nvPr/>
        </p:nvCxnSpPr>
        <p:spPr>
          <a:xfrm flipV="1">
            <a:off x="4845758" y="3402803"/>
            <a:ext cx="6614184" cy="291573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188480A-86E3-34D3-C64D-64E63E3230AA}"/>
              </a:ext>
            </a:extLst>
          </p:cNvPr>
          <p:cNvCxnSpPr>
            <a:stCxn id="70" idx="3"/>
            <a:endCxn id="74" idx="1"/>
          </p:cNvCxnSpPr>
          <p:nvPr/>
        </p:nvCxnSpPr>
        <p:spPr>
          <a:xfrm>
            <a:off x="9922202" y="3248889"/>
            <a:ext cx="863328" cy="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8F4994F-9AD1-E13B-D495-40DE6E65AB62}"/>
              </a:ext>
            </a:extLst>
          </p:cNvPr>
          <p:cNvSpPr txBox="1"/>
          <p:nvPr/>
        </p:nvSpPr>
        <p:spPr>
          <a:xfrm>
            <a:off x="10569423" y="434330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0,015*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B91184-7D53-2262-D179-2981EF9551F4}"/>
              </a:ext>
            </a:extLst>
          </p:cNvPr>
          <p:cNvSpPr txBox="1"/>
          <p:nvPr/>
        </p:nvSpPr>
        <p:spPr>
          <a:xfrm>
            <a:off x="10623615" y="479797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0,35*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42ABB0-0B6B-F799-B72C-17822E6217A7}"/>
              </a:ext>
            </a:extLst>
          </p:cNvPr>
          <p:cNvSpPr txBox="1"/>
          <p:nvPr/>
        </p:nvSpPr>
        <p:spPr>
          <a:xfrm>
            <a:off x="10623615" y="6045687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0,60*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D81338E-4A5A-12B2-527E-519F3E985F29}"/>
              </a:ext>
            </a:extLst>
          </p:cNvPr>
          <p:cNvSpPr txBox="1"/>
          <p:nvPr/>
        </p:nvSpPr>
        <p:spPr>
          <a:xfrm>
            <a:off x="10460362" y="1256801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0,0245*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9FF1FB-06EA-5719-F920-008B561D0BCE}"/>
              </a:ext>
            </a:extLst>
          </p:cNvPr>
          <p:cNvSpPr txBox="1"/>
          <p:nvPr/>
        </p:nvSpPr>
        <p:spPr>
          <a:xfrm>
            <a:off x="9844486" y="3041577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RU" sz="1000" dirty="0">
                <a:solidFill>
                  <a:schemeClr val="accent1">
                    <a:lumMod val="50000"/>
                  </a:schemeClr>
                </a:solidFill>
              </a:rPr>
              <a:t> = 0,0105*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89BB0CB-1CBF-4B39-AA53-A784259A95E9}"/>
              </a:ext>
            </a:extLst>
          </p:cNvPr>
          <p:cNvSpPr txBox="1"/>
          <p:nvPr/>
        </p:nvSpPr>
        <p:spPr>
          <a:xfrm>
            <a:off x="11056815" y="6586811"/>
            <a:ext cx="10775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 Approximation </a:t>
            </a:r>
          </a:p>
        </p:txBody>
      </p:sp>
    </p:spTree>
    <p:extLst>
      <p:ext uri="{BB962C8B-B14F-4D97-AF65-F5344CB8AC3E}">
        <p14:creationId xmlns:p14="http://schemas.microsoft.com/office/powerpoint/2010/main" val="357936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391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PVC Recycling Locations (form lit rev)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64632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PVC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47869" y="2643031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058142" y="5349873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1058142" y="6210056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757079" y="3257321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3315250" y="2520541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3374745" y="3598796"/>
            <a:ext cx="15763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Gasification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646324" y="722632"/>
            <a:ext cx="315803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46324" y="2827697"/>
            <a:ext cx="301545" cy="511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646324" y="3339237"/>
            <a:ext cx="411818" cy="2195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646324" y="3339237"/>
            <a:ext cx="411818" cy="3055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>
            <a:off x="1646807" y="3012363"/>
            <a:ext cx="110272" cy="429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3154954" y="2705207"/>
            <a:ext cx="160296" cy="736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154954" y="3441987"/>
            <a:ext cx="219791" cy="341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787F-B495-8665-6608-74AD12217A2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360002" y="722632"/>
            <a:ext cx="192030" cy="25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418620" y="2705207"/>
            <a:ext cx="306834" cy="65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33F14C-7C96-DDA3-B732-359DB5814D72}"/>
              </a:ext>
            </a:extLst>
          </p:cNvPr>
          <p:cNvSpPr txBox="1"/>
          <p:nvPr/>
        </p:nvSpPr>
        <p:spPr>
          <a:xfrm>
            <a:off x="1123121" y="4408998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Dissolution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4F6A3F-F5FA-9E94-2EF1-0CCD2BF15101}"/>
              </a:ext>
            </a:extLst>
          </p:cNvPr>
          <p:cNvSpPr txBox="1"/>
          <p:nvPr/>
        </p:nvSpPr>
        <p:spPr>
          <a:xfrm>
            <a:off x="1366125" y="1844075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Solvolysis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5FE05-A02D-45E8-72D0-B668835E6D50}"/>
              </a:ext>
            </a:extLst>
          </p:cNvPr>
          <p:cNvCxnSpPr>
            <a:cxnSpLocks/>
            <a:stCxn id="7" idx="0"/>
            <a:endCxn id="16" idx="2"/>
          </p:cNvCxnSpPr>
          <p:nvPr/>
        </p:nvCxnSpPr>
        <p:spPr>
          <a:xfrm flipV="1">
            <a:off x="1646807" y="2213407"/>
            <a:ext cx="418256" cy="429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6E88B7-B1BD-CB92-F81B-CC370C502E0E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>
            <a:off x="646324" y="3339237"/>
            <a:ext cx="476797" cy="1254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3DD50A3-F050-ADDA-2104-26253B429F3D}"/>
              </a:ext>
            </a:extLst>
          </p:cNvPr>
          <p:cNvSpPr txBox="1"/>
          <p:nvPr/>
        </p:nvSpPr>
        <p:spPr>
          <a:xfrm>
            <a:off x="3167998" y="1739244"/>
            <a:ext cx="139787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Hydrolysis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F61579-520D-77E3-BA0D-A6733DDD3180}"/>
              </a:ext>
            </a:extLst>
          </p:cNvPr>
          <p:cNvCxnSpPr>
            <a:cxnSpLocks/>
            <a:stCxn id="16" idx="3"/>
            <a:endCxn id="36" idx="1"/>
          </p:cNvCxnSpPr>
          <p:nvPr/>
        </p:nvCxnSpPr>
        <p:spPr>
          <a:xfrm flipV="1">
            <a:off x="2764000" y="1923910"/>
            <a:ext cx="403998" cy="104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1249E3-C394-BF6D-A872-6E7DABF5E21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56017" y="5534539"/>
            <a:ext cx="411818" cy="23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F12B60-41B9-DC95-67F1-7802CBC07AF9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565872" y="1923910"/>
            <a:ext cx="5525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55E969-32C9-057E-00C2-2FB06850AC1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951080" y="3783462"/>
            <a:ext cx="5018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F69278-F42D-2C38-7A96-CD20BD8DA80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520996" y="4593664"/>
            <a:ext cx="5436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91EE84-443C-E074-2527-C834FE694FD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09178" y="6394722"/>
            <a:ext cx="411818" cy="36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F61597-66FE-A110-588D-F3AE942D845B}"/>
              </a:ext>
            </a:extLst>
          </p:cNvPr>
          <p:cNvSpPr txBox="1"/>
          <p:nvPr/>
        </p:nvSpPr>
        <p:spPr>
          <a:xfrm>
            <a:off x="6028374" y="12094"/>
            <a:ext cx="6120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GB" sz="1800" dirty="0" err="1">
                <a:effectLst/>
                <a:latin typeface="Calibri" panose="020F0502020204030204" pitchFamily="34" charset="0"/>
              </a:rPr>
              <a:t>Kreißig</a:t>
            </a:r>
            <a:r>
              <a:rPr lang="en-GB" sz="1800" dirty="0">
                <a:effectLst/>
                <a:latin typeface="Calibri" panose="020F0502020204030204" pitchFamily="34" charset="0"/>
              </a:rPr>
              <a:t> J, </a:t>
            </a:r>
            <a:r>
              <a:rPr lang="en-GB" sz="1800" dirty="0" err="1">
                <a:effectLst/>
                <a:latin typeface="Calibri" panose="020F0502020204030204" pitchFamily="34" charset="0"/>
              </a:rPr>
              <a:t>Baitz</a:t>
            </a:r>
            <a:r>
              <a:rPr lang="en-GB" sz="1800" dirty="0">
                <a:effectLst/>
                <a:latin typeface="Calibri" panose="020F0502020204030204" pitchFamily="34" charset="0"/>
              </a:rPr>
              <a:t> M, Schmid J, Kleine-</a:t>
            </a:r>
            <a:r>
              <a:rPr lang="en-GB" sz="1800" dirty="0" err="1">
                <a:effectLst/>
                <a:latin typeface="Calibri" panose="020F0502020204030204" pitchFamily="34" charset="0"/>
              </a:rPr>
              <a:t>Möllhoff</a:t>
            </a:r>
            <a:r>
              <a:rPr lang="en-GB" sz="1800" dirty="0">
                <a:effectLst/>
                <a:latin typeface="Calibri" panose="020F0502020204030204" pitchFamily="34" charset="0"/>
              </a:rPr>
              <a:t> P, </a:t>
            </a:r>
            <a:r>
              <a:rPr lang="en-GB" sz="1800" dirty="0" err="1">
                <a:effectLst/>
                <a:latin typeface="Calibri" panose="020F0502020204030204" pitchFamily="34" charset="0"/>
              </a:rPr>
              <a:t>Mersiowsky</a:t>
            </a:r>
            <a:r>
              <a:rPr lang="en-GB" sz="1800" dirty="0">
                <a:effectLst/>
                <a:latin typeface="Calibri" panose="020F0502020204030204" pitchFamily="34" charset="0"/>
              </a:rPr>
              <a:t> I. PVC recovery options concept for environmental and economic system analysis. </a:t>
            </a:r>
            <a:r>
              <a:rPr lang="en-GB" sz="1800" dirty="0" err="1">
                <a:effectLst/>
                <a:latin typeface="Calibri" panose="020F0502020204030204" pitchFamily="34" charset="0"/>
              </a:rPr>
              <a:t>LeinfeldenEchterdingen</a:t>
            </a:r>
            <a:r>
              <a:rPr lang="en-GB" sz="1800" dirty="0">
                <a:effectLst/>
                <a:latin typeface="Calibri" panose="020F0502020204030204" pitchFamily="34" charset="0"/>
              </a:rPr>
              <a:t>: Vinyl 2010 – PE Europe GmbH; 2003.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F2C07-D151-6D4C-EB10-8259C6D05BE1}"/>
              </a:ext>
            </a:extLst>
          </p:cNvPr>
          <p:cNvSpPr txBox="1"/>
          <p:nvPr/>
        </p:nvSpPr>
        <p:spPr>
          <a:xfrm>
            <a:off x="881085" y="921388"/>
            <a:ext cx="1397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2"/>
              </a:rPr>
              <a:t>https://www.escholar.manchester.ac.uk/api/datastream?publicationPid=uk-ac-man-scw:202934&amp;datastreamId=POST-PEER-REVIEW-PUBLISHERS.PDF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CB6A69-93B2-D240-8A24-6A0C195271D1}"/>
              </a:ext>
            </a:extLst>
          </p:cNvPr>
          <p:cNvSpPr txBox="1"/>
          <p:nvPr/>
        </p:nvSpPr>
        <p:spPr>
          <a:xfrm>
            <a:off x="3275825" y="3978712"/>
            <a:ext cx="1829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3"/>
              </a:rPr>
              <a:t>https://www.sciencedirect.com/science/article/pii/S0921344919300679?casa_token=NfZdjPDHfH0AAAAA:ICS2th4OHJaYJum1p3EGo2xTMrR0JtCIwORMW1xRgwFLqt0Pl1imClI68BoZ_-R-_PVdnIKB4uE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03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410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PVC Recycling Locations (approx in UK)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64632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PVC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47869" y="2643031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058142" y="5349873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1058142" y="6348255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757079" y="3257321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3315250" y="2520541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3374745" y="3598796"/>
            <a:ext cx="15763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Gasification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646324" y="722632"/>
            <a:ext cx="315803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46324" y="2827697"/>
            <a:ext cx="301545" cy="511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646324" y="3339237"/>
            <a:ext cx="411818" cy="2195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646324" y="3339237"/>
            <a:ext cx="411818" cy="3193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>
            <a:off x="1646807" y="3012363"/>
            <a:ext cx="110272" cy="429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3154954" y="2705207"/>
            <a:ext cx="160296" cy="736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154954" y="3441987"/>
            <a:ext cx="219791" cy="341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787F-B495-8665-6608-74AD12217A2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360002" y="722632"/>
            <a:ext cx="192030" cy="25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418620" y="2705207"/>
            <a:ext cx="306834" cy="65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33F14C-7C96-DDA3-B732-359DB5814D72}"/>
              </a:ext>
            </a:extLst>
          </p:cNvPr>
          <p:cNvSpPr txBox="1"/>
          <p:nvPr/>
        </p:nvSpPr>
        <p:spPr>
          <a:xfrm>
            <a:off x="1058142" y="419942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Dissolution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4F6A3F-F5FA-9E94-2EF1-0CCD2BF15101}"/>
              </a:ext>
            </a:extLst>
          </p:cNvPr>
          <p:cNvSpPr txBox="1"/>
          <p:nvPr/>
        </p:nvSpPr>
        <p:spPr>
          <a:xfrm>
            <a:off x="1366125" y="1844075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Solvolysis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5FE05-A02D-45E8-72D0-B668835E6D50}"/>
              </a:ext>
            </a:extLst>
          </p:cNvPr>
          <p:cNvCxnSpPr>
            <a:cxnSpLocks/>
            <a:stCxn id="7" idx="0"/>
            <a:endCxn id="16" idx="2"/>
          </p:cNvCxnSpPr>
          <p:nvPr/>
        </p:nvCxnSpPr>
        <p:spPr>
          <a:xfrm flipV="1">
            <a:off x="1646807" y="2213407"/>
            <a:ext cx="418256" cy="429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6E88B7-B1BD-CB92-F81B-CC370C502E0E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>
            <a:off x="646324" y="3339237"/>
            <a:ext cx="411818" cy="1044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3DD50A3-F050-ADDA-2104-26253B429F3D}"/>
              </a:ext>
            </a:extLst>
          </p:cNvPr>
          <p:cNvSpPr txBox="1"/>
          <p:nvPr/>
        </p:nvSpPr>
        <p:spPr>
          <a:xfrm>
            <a:off x="3167998" y="1739244"/>
            <a:ext cx="139787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Hydrolysis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F61579-520D-77E3-BA0D-A6733DDD3180}"/>
              </a:ext>
            </a:extLst>
          </p:cNvPr>
          <p:cNvCxnSpPr>
            <a:cxnSpLocks/>
            <a:stCxn id="16" idx="3"/>
            <a:endCxn id="36" idx="1"/>
          </p:cNvCxnSpPr>
          <p:nvPr/>
        </p:nvCxnSpPr>
        <p:spPr>
          <a:xfrm flipV="1">
            <a:off x="2764000" y="1923910"/>
            <a:ext cx="403998" cy="104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F12B60-41B9-DC95-67F1-7802CBC07AF9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565872" y="1923910"/>
            <a:ext cx="5525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55E969-32C9-057E-00C2-2FB06850AC1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951080" y="3783462"/>
            <a:ext cx="5018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F69278-F42D-2C38-7A96-CD20BD8DA80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6017" y="4384086"/>
            <a:ext cx="5436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91EE84-443C-E074-2527-C834FE694FD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2109178" y="6532921"/>
            <a:ext cx="702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5692F63-602C-24AB-B594-56A05C3E9A61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456017" y="5534539"/>
            <a:ext cx="355989" cy="153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0B6DEA-B518-489F-73BF-3C0BF5FC60EA}"/>
              </a:ext>
            </a:extLst>
          </p:cNvPr>
          <p:cNvSpPr txBox="1"/>
          <p:nvPr/>
        </p:nvSpPr>
        <p:spPr>
          <a:xfrm>
            <a:off x="2812006" y="5388015"/>
            <a:ext cx="1397875" cy="600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EcoPark</a:t>
            </a:r>
            <a:r>
              <a:rPr lang="en-GB" sz="11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Advent Way, London N18 3AG</a:t>
            </a:r>
            <a:endParaRPr lang="en-RU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CF6F9-C47E-C0CF-382C-A1F8D93C7569}"/>
              </a:ext>
            </a:extLst>
          </p:cNvPr>
          <p:cNvSpPr txBox="1"/>
          <p:nvPr/>
        </p:nvSpPr>
        <p:spPr>
          <a:xfrm>
            <a:off x="2812007" y="6232839"/>
            <a:ext cx="1397875" cy="600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Coldharbour Ln, Rainham RM13 9YB</a:t>
            </a:r>
            <a:endParaRPr lang="en-RU" sz="1100" dirty="0"/>
          </a:p>
        </p:txBody>
      </p:sp>
    </p:spTree>
    <p:extLst>
      <p:ext uri="{BB962C8B-B14F-4D97-AF65-F5344CB8AC3E}">
        <p14:creationId xmlns:p14="http://schemas.microsoft.com/office/powerpoint/2010/main" val="24396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380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PP Recycling Locations (form lit rev)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62127" y="229534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007265" y="470211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1062509" y="6182130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197044" y="139664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2875081" y="1134408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66592" y="722632"/>
            <a:ext cx="195535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766592" y="2480015"/>
            <a:ext cx="195535" cy="859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766592" y="3339237"/>
            <a:ext cx="240673" cy="1547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66592" y="3339237"/>
            <a:ext cx="295917" cy="3027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1661065" y="1765981"/>
            <a:ext cx="234917" cy="529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594919" y="1319074"/>
            <a:ext cx="280162" cy="262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A0BC37-6881-9D69-6A3D-F87887ED9086}"/>
              </a:ext>
            </a:extLst>
          </p:cNvPr>
          <p:cNvSpPr txBox="1"/>
          <p:nvPr/>
        </p:nvSpPr>
        <p:spPr>
          <a:xfrm>
            <a:off x="2986991" y="2562552"/>
            <a:ext cx="1397874" cy="369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Gasification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40FF49-39E1-E26C-3061-A894C71F231D}"/>
              </a:ext>
            </a:extLst>
          </p:cNvPr>
          <p:cNvCxnSpPr>
            <a:cxnSpLocks/>
            <a:stCxn id="11" idx="3"/>
            <a:endCxn id="2" idx="1"/>
          </p:cNvCxnSpPr>
          <p:nvPr/>
        </p:nvCxnSpPr>
        <p:spPr>
          <a:xfrm>
            <a:off x="2594919" y="1581315"/>
            <a:ext cx="392072" cy="1165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E15C47-EBE0-2EB4-288F-BDF77AF52D4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384865" y="2747219"/>
            <a:ext cx="342743" cy="130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D6ECD5-F677-55D3-593C-4D3B43B5ED93}"/>
              </a:ext>
            </a:extLst>
          </p:cNvPr>
          <p:cNvSpPr txBox="1"/>
          <p:nvPr/>
        </p:nvSpPr>
        <p:spPr>
          <a:xfrm>
            <a:off x="1079585" y="3498734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Dissolution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2A8AD9-E4C1-EBFA-8CDF-841EB4C7725F}"/>
              </a:ext>
            </a:extLst>
          </p:cNvPr>
          <p:cNvCxnSpPr>
            <a:cxnSpLocks/>
            <a:stCxn id="3" idx="3"/>
            <a:endCxn id="32" idx="1"/>
          </p:cNvCxnSpPr>
          <p:nvPr/>
        </p:nvCxnSpPr>
        <p:spPr>
          <a:xfrm>
            <a:off x="766592" y="3339237"/>
            <a:ext cx="312993" cy="344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CD652589-518E-DC58-E96F-C0DE6B1567B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05140" y="4886785"/>
            <a:ext cx="5818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8C3734C3-E581-1174-69BD-5EB28E8D535F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477460" y="3683400"/>
            <a:ext cx="247449" cy="6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3D6448-2666-2170-4D89-AEB16B515A2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13545" y="6366796"/>
            <a:ext cx="873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A90F24-47BA-E86F-3E6D-8C1D8FE5F997}"/>
              </a:ext>
            </a:extLst>
          </p:cNvPr>
          <p:cNvSpPr txBox="1"/>
          <p:nvPr/>
        </p:nvSpPr>
        <p:spPr>
          <a:xfrm>
            <a:off x="-46176" y="2876660"/>
            <a:ext cx="1938528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2"/>
              </a:rPr>
              <a:t>https://pubs.acs.org/doi/epdf/10.1021/acssuschemeng.0c06311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800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396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PP Recycling Locations (approx in UK)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62127" y="229534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007265" y="470211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1062509" y="6182130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1197044" y="1396649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2875081" y="1134408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66592" y="722632"/>
            <a:ext cx="195535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766592" y="2480015"/>
            <a:ext cx="195535" cy="859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766592" y="3339237"/>
            <a:ext cx="240673" cy="1547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66592" y="3339237"/>
            <a:ext cx="295917" cy="3027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1661065" y="1765981"/>
            <a:ext cx="234917" cy="529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594919" y="1319074"/>
            <a:ext cx="280162" cy="262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A0BC37-6881-9D69-6A3D-F87887ED9086}"/>
              </a:ext>
            </a:extLst>
          </p:cNvPr>
          <p:cNvSpPr txBox="1"/>
          <p:nvPr/>
        </p:nvSpPr>
        <p:spPr>
          <a:xfrm>
            <a:off x="2986991" y="2562552"/>
            <a:ext cx="1397874" cy="369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Gasification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40FF49-39E1-E26C-3061-A894C71F231D}"/>
              </a:ext>
            </a:extLst>
          </p:cNvPr>
          <p:cNvCxnSpPr>
            <a:cxnSpLocks/>
            <a:stCxn id="11" idx="3"/>
            <a:endCxn id="2" idx="1"/>
          </p:cNvCxnSpPr>
          <p:nvPr/>
        </p:nvCxnSpPr>
        <p:spPr>
          <a:xfrm>
            <a:off x="2594919" y="1581315"/>
            <a:ext cx="392072" cy="1165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E15C47-EBE0-2EB4-288F-BDF77AF52D4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384865" y="2747219"/>
            <a:ext cx="342743" cy="130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D6ECD5-F677-55D3-593C-4D3B43B5ED93}"/>
              </a:ext>
            </a:extLst>
          </p:cNvPr>
          <p:cNvSpPr txBox="1"/>
          <p:nvPr/>
        </p:nvSpPr>
        <p:spPr>
          <a:xfrm>
            <a:off x="1079585" y="3498734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Dissolution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2A8AD9-E4C1-EBFA-8CDF-841EB4C7725F}"/>
              </a:ext>
            </a:extLst>
          </p:cNvPr>
          <p:cNvCxnSpPr>
            <a:cxnSpLocks/>
            <a:stCxn id="3" idx="3"/>
            <a:endCxn id="32" idx="1"/>
          </p:cNvCxnSpPr>
          <p:nvPr/>
        </p:nvCxnSpPr>
        <p:spPr>
          <a:xfrm>
            <a:off x="766592" y="3339237"/>
            <a:ext cx="312993" cy="344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8C3734C3-E581-1174-69BD-5EB28E8D535F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477460" y="3683400"/>
            <a:ext cx="247449" cy="6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31A072-5FCA-6FFF-EAC2-247F87A77C49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2405140" y="4886785"/>
            <a:ext cx="348240" cy="332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4C5DF6-701D-63E0-4ABB-4603299BD533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2113545" y="6366796"/>
            <a:ext cx="621455" cy="9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3005F4-7E9A-57B6-6FAD-987C3BF2A7A8}"/>
              </a:ext>
            </a:extLst>
          </p:cNvPr>
          <p:cNvSpPr txBox="1"/>
          <p:nvPr/>
        </p:nvSpPr>
        <p:spPr>
          <a:xfrm>
            <a:off x="2753380" y="4918893"/>
            <a:ext cx="1397875" cy="600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EcoPark</a:t>
            </a:r>
            <a:r>
              <a:rPr lang="en-GB" sz="11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Advent Way, London N18 3AG</a:t>
            </a:r>
            <a:endParaRPr lang="en-RU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94A18-3D4D-8884-5EA0-1B646D362C59}"/>
              </a:ext>
            </a:extLst>
          </p:cNvPr>
          <p:cNvSpPr txBox="1"/>
          <p:nvPr/>
        </p:nvSpPr>
        <p:spPr>
          <a:xfrm>
            <a:off x="2735000" y="6162372"/>
            <a:ext cx="1397875" cy="600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Coldharbour Ln, Rainham RM13 9YB</a:t>
            </a:r>
            <a:endParaRPr lang="en-RU" sz="1100" dirty="0"/>
          </a:p>
        </p:txBody>
      </p:sp>
    </p:spTree>
    <p:extLst>
      <p:ext uri="{BB962C8B-B14F-4D97-AF65-F5344CB8AC3E}">
        <p14:creationId xmlns:p14="http://schemas.microsoft.com/office/powerpoint/2010/main" val="3409667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375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PS Recycling Locations (form lit rev)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55944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62128" y="320329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041078" y="4584563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1196872" y="5823626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850033" y="1994602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2514157" y="1600104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2427922" y="2388775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59448" y="722632"/>
            <a:ext cx="402679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59448" y="3339237"/>
            <a:ext cx="402680" cy="48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59448" y="3339237"/>
            <a:ext cx="481630" cy="142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59448" y="3339237"/>
            <a:ext cx="637424" cy="2669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H="1" flipV="1">
            <a:off x="1548971" y="2363934"/>
            <a:ext cx="112095" cy="839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247908" y="1784770"/>
            <a:ext cx="266249" cy="394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247908" y="2179268"/>
            <a:ext cx="180014" cy="5326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617527" y="1784770"/>
            <a:ext cx="497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0D70D3F-87A6-26D4-4241-B957BEA9A93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004257" y="2711941"/>
            <a:ext cx="6569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15766612-FF06-ABAC-4DA6-C94000A8463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38953" y="4769229"/>
            <a:ext cx="516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A24CCF70-E0A3-ED7D-BAE7-F9811F50475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47908" y="6008292"/>
            <a:ext cx="517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82D868-A327-819A-E010-0192CDDDE9A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360002" y="722632"/>
            <a:ext cx="9853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EE92C2-44C4-2DA7-49FE-AA0DBC43F7EB}"/>
              </a:ext>
            </a:extLst>
          </p:cNvPr>
          <p:cNvSpPr txBox="1"/>
          <p:nvPr/>
        </p:nvSpPr>
        <p:spPr>
          <a:xfrm>
            <a:off x="760787" y="919719"/>
            <a:ext cx="14772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2"/>
              </a:rPr>
              <a:t>https://www.sciencedirect.com/science/article/pii/S0956053X22004081?ref=pdf_download&amp;fr=RR-2&amp;rr=88c66410194a63f2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2D3608-EBBB-A4EC-C516-6B4A276EC39A}"/>
              </a:ext>
            </a:extLst>
          </p:cNvPr>
          <p:cNvSpPr txBox="1"/>
          <p:nvPr/>
        </p:nvSpPr>
        <p:spPr>
          <a:xfrm>
            <a:off x="2477465" y="3037598"/>
            <a:ext cx="14772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2"/>
              </a:rPr>
              <a:t>https://www.sciencedirect.com/science/article/pii/S0956053X22004081?ref=pdf_download&amp;fr=RR-2&amp;rr=88c66410194a63f2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453F0D-281F-B8B7-7F67-073A3957ED33}"/>
              </a:ext>
            </a:extLst>
          </p:cNvPr>
          <p:cNvSpPr txBox="1"/>
          <p:nvPr/>
        </p:nvSpPr>
        <p:spPr>
          <a:xfrm>
            <a:off x="1061257" y="5166633"/>
            <a:ext cx="2755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3"/>
              </a:rPr>
              <a:t>https://www.researchgate.net/publication/351690817_Environmental_effects_of_plastic_waste_recycling_-_Focus_on_Climate_Change_effects/link/61543234fd7b3d12155ac65a/download?_tp=eyJjb250ZXh0Ijp7ImZpcnN0UGFnZSI6InB1YmxpY2F0aW9uIiwicGFnZSI6InB1YmxpY2F0aW9uIn19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7FBFCD-CD99-F02F-472C-3152E9966229}"/>
              </a:ext>
            </a:extLst>
          </p:cNvPr>
          <p:cNvSpPr txBox="1"/>
          <p:nvPr/>
        </p:nvSpPr>
        <p:spPr>
          <a:xfrm>
            <a:off x="2557198" y="1938582"/>
            <a:ext cx="15763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effectLst/>
                <a:latin typeface="Calibri" panose="020F0502020204030204" pitchFamily="34" charset="0"/>
                <a:hlinkClick r:id="rId4"/>
              </a:rPr>
              <a:t>https://www.sciencedirect.com/science/article/pii/S0921344924001538</a:t>
            </a:r>
            <a:endParaRPr lang="en-US" sz="5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602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43242" y="12094"/>
            <a:ext cx="395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PS Recycling Locations (approx in UK)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9E2D5-CF23-675F-2F2E-504993B84DB4}"/>
              </a:ext>
            </a:extLst>
          </p:cNvPr>
          <p:cNvSpPr txBox="1"/>
          <p:nvPr/>
        </p:nvSpPr>
        <p:spPr>
          <a:xfrm>
            <a:off x="-1" y="3154571"/>
            <a:ext cx="55944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4178-A96D-4AA1-0FE3-0ED9EF68036D}"/>
              </a:ext>
            </a:extLst>
          </p:cNvPr>
          <p:cNvSpPr txBox="1"/>
          <p:nvPr/>
        </p:nvSpPr>
        <p:spPr>
          <a:xfrm>
            <a:off x="962127" y="537966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651-859A-85FB-AA46-2E662B649BC3}"/>
              </a:ext>
            </a:extLst>
          </p:cNvPr>
          <p:cNvSpPr txBox="1"/>
          <p:nvPr/>
        </p:nvSpPr>
        <p:spPr>
          <a:xfrm>
            <a:off x="962128" y="3203290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Chemical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AD25-F3B8-46D1-603B-226B6EA0DC10}"/>
              </a:ext>
            </a:extLst>
          </p:cNvPr>
          <p:cNvSpPr txBox="1"/>
          <p:nvPr/>
        </p:nvSpPr>
        <p:spPr>
          <a:xfrm>
            <a:off x="1041078" y="4584563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Incineration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FDBE4-D89E-C677-FE23-0CD2A188A91F}"/>
              </a:ext>
            </a:extLst>
          </p:cNvPr>
          <p:cNvSpPr txBox="1"/>
          <p:nvPr/>
        </p:nvSpPr>
        <p:spPr>
          <a:xfrm>
            <a:off x="1196872" y="5823626"/>
            <a:ext cx="1051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Landfill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A176-EEB6-1117-5CE2-DFB6C83FB391}"/>
              </a:ext>
            </a:extLst>
          </p:cNvPr>
          <p:cNvSpPr txBox="1"/>
          <p:nvPr/>
        </p:nvSpPr>
        <p:spPr>
          <a:xfrm>
            <a:off x="850033" y="1994602"/>
            <a:ext cx="13978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Thermal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E07D-C4BE-0DDA-F420-5EB7800DCCF1}"/>
              </a:ext>
            </a:extLst>
          </p:cNvPr>
          <p:cNvSpPr txBox="1"/>
          <p:nvPr/>
        </p:nvSpPr>
        <p:spPr>
          <a:xfrm>
            <a:off x="2514157" y="1600104"/>
            <a:ext cx="1103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Pyrolysis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2B94-52F5-ED87-A20A-6A159A8413C9}"/>
              </a:ext>
            </a:extLst>
          </p:cNvPr>
          <p:cNvSpPr txBox="1"/>
          <p:nvPr/>
        </p:nvSpPr>
        <p:spPr>
          <a:xfrm>
            <a:off x="2427922" y="2388775"/>
            <a:ext cx="157633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Hydrothermal Tretmant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51BD99-08CF-E838-3EEB-A9C72F575A4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59448" y="722632"/>
            <a:ext cx="402679" cy="2616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D71B5-A95D-0BB4-A3E6-968A1EC4CE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59448" y="3339237"/>
            <a:ext cx="402680" cy="48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A65A7-D2BB-CA26-E8CD-66CDC0B3BFE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59448" y="3339237"/>
            <a:ext cx="481630" cy="142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84628-0B96-ABF2-4763-95272F5DCE1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59448" y="3339237"/>
            <a:ext cx="637424" cy="2669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77F648-6CDA-0F5B-65B2-BDEC5EA5DEDD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H="1" flipV="1">
            <a:off x="1548971" y="2363934"/>
            <a:ext cx="112095" cy="839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7C002C-1122-667D-36EC-04E3E7F340D1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247908" y="1784770"/>
            <a:ext cx="266249" cy="394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CE337E-D5D3-CB04-29DD-52F46684E99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247908" y="2179268"/>
            <a:ext cx="180014" cy="5326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5D480FA-76B4-0585-BAF3-6CF3162B680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617527" y="1784770"/>
            <a:ext cx="497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0D70D3F-87A6-26D4-4241-B957BEA9A93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004257" y="2711941"/>
            <a:ext cx="6569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15766612-FF06-ABAC-4DA6-C94000A8463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438953" y="4769229"/>
            <a:ext cx="297919" cy="288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A24CCF70-E0A3-ED7D-BAE7-F9811F50475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47908" y="6008292"/>
            <a:ext cx="452997" cy="300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82D868-A327-819A-E010-0192CDDDE9A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360002" y="722632"/>
            <a:ext cx="9853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AAF182-5EBB-3912-F2D2-C8B0E7C17664}"/>
              </a:ext>
            </a:extLst>
          </p:cNvPr>
          <p:cNvSpPr txBox="1"/>
          <p:nvPr/>
        </p:nvSpPr>
        <p:spPr>
          <a:xfrm>
            <a:off x="2736872" y="4757957"/>
            <a:ext cx="1397875" cy="600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EcoPark</a:t>
            </a:r>
            <a:r>
              <a:rPr lang="en-GB" sz="11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Advent Way, London N18 3AG</a:t>
            </a:r>
            <a:endParaRPr lang="en-RU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D2EE8-49E6-4F4E-1A65-46ECC142B7F1}"/>
              </a:ext>
            </a:extLst>
          </p:cNvPr>
          <p:cNvSpPr txBox="1"/>
          <p:nvPr/>
        </p:nvSpPr>
        <p:spPr>
          <a:xfrm>
            <a:off x="2700905" y="6008292"/>
            <a:ext cx="1397875" cy="600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Coldharbour Ln, Rainham RM13 9YB</a:t>
            </a:r>
            <a:endParaRPr lang="en-RU" sz="1100" dirty="0"/>
          </a:p>
        </p:txBody>
      </p:sp>
    </p:spTree>
    <p:extLst>
      <p:ext uri="{BB962C8B-B14F-4D97-AF65-F5344CB8AC3E}">
        <p14:creationId xmlns:p14="http://schemas.microsoft.com/office/powerpoint/2010/main" val="386648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E2EA04-1C9C-31C1-A383-02E8C698F106}"/>
              </a:ext>
            </a:extLst>
          </p:cNvPr>
          <p:cNvSpPr txBox="1"/>
          <p:nvPr/>
        </p:nvSpPr>
        <p:spPr>
          <a:xfrm>
            <a:off x="3947815" y="2348442"/>
            <a:ext cx="429636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RU" sz="2400" b="1" dirty="0"/>
              <a:t>Types and Routes of Recyling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AFBE6-D314-1B10-0DF8-8BC42F6BDB51}"/>
              </a:ext>
            </a:extLst>
          </p:cNvPr>
          <p:cNvSpPr txBox="1"/>
          <p:nvPr/>
        </p:nvSpPr>
        <p:spPr>
          <a:xfrm>
            <a:off x="280519" y="2810107"/>
            <a:ext cx="1124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For the slides below …</a:t>
            </a:r>
          </a:p>
        </p:txBody>
      </p:sp>
    </p:spTree>
    <p:extLst>
      <p:ext uri="{BB962C8B-B14F-4D97-AF65-F5344CB8AC3E}">
        <p14:creationId xmlns:p14="http://schemas.microsoft.com/office/powerpoint/2010/main" val="604045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110F0B-A1D0-807F-B87E-0DCE333C409F}"/>
              </a:ext>
            </a:extLst>
          </p:cNvPr>
          <p:cNvSpPr txBox="1"/>
          <p:nvPr/>
        </p:nvSpPr>
        <p:spPr>
          <a:xfrm>
            <a:off x="0" y="22433"/>
            <a:ext cx="442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UK plastics Exports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687A7C-8F5B-0468-E046-1924D7E8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286"/>
            <a:ext cx="3576577" cy="33050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79380B-1967-04D9-46A5-9B30A4DC471C}"/>
              </a:ext>
            </a:extLst>
          </p:cNvPr>
          <p:cNvSpPr txBox="1"/>
          <p:nvPr/>
        </p:nvSpPr>
        <p:spPr>
          <a:xfrm>
            <a:off x="7842577" y="0"/>
            <a:ext cx="4265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 </a:t>
            </a:r>
          </a:p>
          <a:p>
            <a:r>
              <a:rPr lang="en-RU" sz="1600" dirty="0"/>
              <a:t>[1] </a:t>
            </a:r>
            <a:r>
              <a:rPr lang="en-GB" sz="1600" dirty="0">
                <a:hlinkClick r:id="rId3"/>
              </a:rPr>
              <a:t>https://www.bpf.co.uk/roadmap</a:t>
            </a:r>
            <a:endParaRPr lang="en-GB" sz="1600" dirty="0"/>
          </a:p>
          <a:p>
            <a:r>
              <a:rPr lang="en-GB" sz="1600" dirty="0"/>
              <a:t>[2] </a:t>
            </a:r>
            <a:r>
              <a:rPr lang="en-GB" sz="1600" dirty="0">
                <a:hlinkClick r:id="rId4"/>
              </a:rPr>
              <a:t>https://www.wrap.ngo/media-centre/press-releases/uk-plastics-pact-latest-report</a:t>
            </a:r>
            <a:r>
              <a:rPr lang="en-GB" sz="1600" dirty="0"/>
              <a:t> </a:t>
            </a:r>
            <a:endParaRPr lang="en-RU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50CE17-5980-1B98-D908-BDAED5076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310" y="3793220"/>
            <a:ext cx="3947961" cy="2455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B91F66-4699-8F40-C2C2-70F41A1CE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93220"/>
            <a:ext cx="3932880" cy="20702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769FAC-69E6-5C42-FC54-11E4099F2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3310" y="193604"/>
            <a:ext cx="3292533" cy="3235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D9DA21-A837-A005-C777-B6A53A8319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2267" y="1101927"/>
            <a:ext cx="3721283" cy="25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3500C-C52A-4E73-68EC-8D3A47C76208}"/>
              </a:ext>
            </a:extLst>
          </p:cNvPr>
          <p:cNvSpPr txBox="1"/>
          <p:nvPr/>
        </p:nvSpPr>
        <p:spPr>
          <a:xfrm>
            <a:off x="0" y="0"/>
            <a:ext cx="480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Overall Recycability Results and Comparisons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8E080-FCB3-988C-2751-FA248C7AD5B1}"/>
              </a:ext>
            </a:extLst>
          </p:cNvPr>
          <p:cNvSpPr txBox="1"/>
          <p:nvPr/>
        </p:nvSpPr>
        <p:spPr>
          <a:xfrm>
            <a:off x="4709211" y="369332"/>
            <a:ext cx="223035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RU" sz="2400" b="1" dirty="0"/>
              <a:t>Transportation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A1BF-7E41-8C62-3251-130989D16907}"/>
              </a:ext>
            </a:extLst>
          </p:cNvPr>
          <p:cNvSpPr txBox="1"/>
          <p:nvPr/>
        </p:nvSpPr>
        <p:spPr>
          <a:xfrm>
            <a:off x="2136717" y="830997"/>
            <a:ext cx="154369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RU" sz="2400" b="1" dirty="0"/>
              <a:t>Recycling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A63E8-7060-DA6B-BFC7-97B42C2460F4}"/>
              </a:ext>
            </a:extLst>
          </p:cNvPr>
          <p:cNvSpPr txBox="1"/>
          <p:nvPr/>
        </p:nvSpPr>
        <p:spPr>
          <a:xfrm>
            <a:off x="10313275" y="830995"/>
            <a:ext cx="137972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2400" b="1" dirty="0"/>
              <a:t>Globaly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15EA3-201B-F966-0A44-06960E8FFD91}"/>
              </a:ext>
            </a:extLst>
          </p:cNvPr>
          <p:cNvSpPr txBox="1"/>
          <p:nvPr/>
        </p:nvSpPr>
        <p:spPr>
          <a:xfrm>
            <a:off x="882982" y="2453154"/>
            <a:ext cx="57806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PET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96F40-9064-7DD8-C5AB-130DC5B8ADD8}"/>
              </a:ext>
            </a:extLst>
          </p:cNvPr>
          <p:cNvSpPr txBox="1"/>
          <p:nvPr/>
        </p:nvSpPr>
        <p:spPr>
          <a:xfrm>
            <a:off x="904849" y="3791969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HDPE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D5E7C-3A84-AE0A-3F24-1E4EEF29EF11}"/>
              </a:ext>
            </a:extLst>
          </p:cNvPr>
          <p:cNvSpPr txBox="1"/>
          <p:nvPr/>
        </p:nvSpPr>
        <p:spPr>
          <a:xfrm>
            <a:off x="895376" y="5336061"/>
            <a:ext cx="766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dirty="0"/>
              <a:t>LDPE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B1F75-1548-4681-635B-0D7DC52DBE2D}"/>
              </a:ext>
            </a:extLst>
          </p:cNvPr>
          <p:cNvSpPr txBox="1"/>
          <p:nvPr/>
        </p:nvSpPr>
        <p:spPr>
          <a:xfrm>
            <a:off x="4463170" y="2046209"/>
            <a:ext cx="1348824" cy="307777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 24.8544</a:t>
            </a:r>
          </a:p>
          <a:p>
            <a:r>
              <a:rPr lang="en-RU" sz="700" b="1" dirty="0"/>
              <a:t>MJ/ ton = 275.0164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C30AB8-9614-4461-F638-7B4CDC76B0F2}"/>
              </a:ext>
            </a:extLst>
          </p:cNvPr>
          <p:cNvSpPr txBox="1"/>
          <p:nvPr/>
        </p:nvSpPr>
        <p:spPr>
          <a:xfrm>
            <a:off x="4837930" y="909682"/>
            <a:ext cx="57579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RU" sz="2400" b="1" dirty="0"/>
              <a:t>EU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7C722D-AB64-E847-1587-689A122AA61E}"/>
              </a:ext>
            </a:extLst>
          </p:cNvPr>
          <p:cNvSpPr txBox="1"/>
          <p:nvPr/>
        </p:nvSpPr>
        <p:spPr>
          <a:xfrm>
            <a:off x="6177404" y="901899"/>
            <a:ext cx="59182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RU" sz="2400" b="1" dirty="0"/>
              <a:t>UK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846154-63E6-4DE6-B2E5-D0CECA766F26}"/>
              </a:ext>
            </a:extLst>
          </p:cNvPr>
          <p:cNvSpPr txBox="1"/>
          <p:nvPr/>
        </p:nvSpPr>
        <p:spPr>
          <a:xfrm>
            <a:off x="4475564" y="3407372"/>
            <a:ext cx="1348824" cy="307777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31.5311 </a:t>
            </a:r>
          </a:p>
          <a:p>
            <a:r>
              <a:rPr lang="en-RU" sz="700" b="1" dirty="0"/>
              <a:t>MJ/ ton = 439.9886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F5F0B-009B-F17F-EE6B-A7158464F6A2}"/>
              </a:ext>
            </a:extLst>
          </p:cNvPr>
          <p:cNvSpPr txBox="1"/>
          <p:nvPr/>
        </p:nvSpPr>
        <p:spPr>
          <a:xfrm>
            <a:off x="4454034" y="4938396"/>
            <a:ext cx="1348824" cy="307777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12.3266 </a:t>
            </a:r>
          </a:p>
          <a:p>
            <a:r>
              <a:rPr lang="en-RU" sz="700" b="1" dirty="0"/>
              <a:t>MJ/ ton = 171.9155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5DA99-E0A3-B192-B14E-21F8ED31D036}"/>
              </a:ext>
            </a:extLst>
          </p:cNvPr>
          <p:cNvSpPr txBox="1"/>
          <p:nvPr/>
        </p:nvSpPr>
        <p:spPr>
          <a:xfrm>
            <a:off x="5233806" y="2423451"/>
            <a:ext cx="1348824" cy="307777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20.2580</a:t>
            </a:r>
          </a:p>
          <a:p>
            <a:r>
              <a:rPr lang="en-RU" sz="700" b="1" dirty="0"/>
              <a:t>MJ/ ton = 238.9670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72D5F5-E487-5266-5F3D-369B4882A96B}"/>
              </a:ext>
            </a:extLst>
          </p:cNvPr>
          <p:cNvSpPr txBox="1"/>
          <p:nvPr/>
        </p:nvSpPr>
        <p:spPr>
          <a:xfrm>
            <a:off x="5237064" y="3784496"/>
            <a:ext cx="1348824" cy="307777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23.9095 </a:t>
            </a:r>
          </a:p>
          <a:p>
            <a:r>
              <a:rPr lang="en-RU" sz="700" b="1" dirty="0"/>
              <a:t>MJ/ ton = 333.7171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13AAFC-C6C9-FFFE-50CE-9A11FF4CC15F}"/>
              </a:ext>
            </a:extLst>
          </p:cNvPr>
          <p:cNvSpPr txBox="1"/>
          <p:nvPr/>
        </p:nvSpPr>
        <p:spPr>
          <a:xfrm>
            <a:off x="5215534" y="5330344"/>
            <a:ext cx="1348824" cy="307777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8.5535</a:t>
            </a:r>
          </a:p>
          <a:p>
            <a:r>
              <a:rPr lang="en-RU" sz="700" b="1" dirty="0"/>
              <a:t>MJ/ ton = 119.3178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9D9A3-7FD2-EFEC-28FE-2298AA96C0B8}"/>
              </a:ext>
            </a:extLst>
          </p:cNvPr>
          <p:cNvSpPr txBox="1"/>
          <p:nvPr/>
        </p:nvSpPr>
        <p:spPr>
          <a:xfrm>
            <a:off x="5899082" y="2046208"/>
            <a:ext cx="1348824" cy="307777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13.0687</a:t>
            </a:r>
          </a:p>
          <a:p>
            <a:r>
              <a:rPr lang="en-RU" sz="700" b="1" dirty="0"/>
              <a:t>MJ/ ton = 182.5819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66F66-65B3-CB57-CFD3-B4886B46B905}"/>
              </a:ext>
            </a:extLst>
          </p:cNvPr>
          <p:cNvSpPr txBox="1"/>
          <p:nvPr/>
        </p:nvSpPr>
        <p:spPr>
          <a:xfrm>
            <a:off x="4814567" y="1322586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8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800" dirty="0">
                <a:solidFill>
                  <a:schemeClr val="accent1">
                    <a:lumMod val="50000"/>
                  </a:schemeClr>
                </a:solidFill>
              </a:rPr>
              <a:t>t = </a:t>
            </a:r>
            <a:r>
              <a:rPr lang="en-RU" sz="800" dirty="0">
                <a:solidFill>
                  <a:schemeClr val="accent1">
                    <a:lumMod val="50000"/>
                  </a:schemeClr>
                </a:solidFill>
              </a:rPr>
              <a:t>0.61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E4BAD1-83D2-D977-6C50-A7C2CD203816}"/>
              </a:ext>
            </a:extLst>
          </p:cNvPr>
          <p:cNvSpPr txBox="1"/>
          <p:nvPr/>
        </p:nvSpPr>
        <p:spPr>
          <a:xfrm>
            <a:off x="6177404" y="1323941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800" dirty="0">
                <a:solidFill>
                  <a:schemeClr val="accent1">
                    <a:lumMod val="50000"/>
                  </a:schemeClr>
                </a:solidFill>
              </a:rPr>
              <a:t>w.</a:t>
            </a:r>
            <a:r>
              <a:rPr lang="en-GB" sz="800" dirty="0">
                <a:solidFill>
                  <a:schemeClr val="accent1">
                    <a:lumMod val="50000"/>
                  </a:schemeClr>
                </a:solidFill>
              </a:rPr>
              <a:t>t = </a:t>
            </a:r>
            <a:r>
              <a:rPr lang="en-RU" sz="800" dirty="0">
                <a:solidFill>
                  <a:schemeClr val="accent1">
                    <a:lumMod val="50000"/>
                  </a:schemeClr>
                </a:solidFill>
              </a:rPr>
              <a:t>0.39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F4B92-8C34-6728-EAA2-BDBB4D345252}"/>
              </a:ext>
            </a:extLst>
          </p:cNvPr>
          <p:cNvSpPr txBox="1"/>
          <p:nvPr/>
        </p:nvSpPr>
        <p:spPr>
          <a:xfrm>
            <a:off x="5911476" y="3398034"/>
            <a:ext cx="1348824" cy="307777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11.9885</a:t>
            </a:r>
          </a:p>
          <a:p>
            <a:r>
              <a:rPr lang="en-RU" sz="700" b="1" dirty="0"/>
              <a:t>MJ/ ton = 167.4976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8804B-A117-CE56-7B77-179631D4FBF3}"/>
              </a:ext>
            </a:extLst>
          </p:cNvPr>
          <p:cNvSpPr txBox="1"/>
          <p:nvPr/>
        </p:nvSpPr>
        <p:spPr>
          <a:xfrm>
            <a:off x="5899082" y="4928807"/>
            <a:ext cx="1348824" cy="307777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00" b="1" dirty="0"/>
              <a:t>k</a:t>
            </a:r>
            <a:r>
              <a:rPr lang="en-RU" sz="700" b="1" dirty="0"/>
              <a:t>g co2 eq / ton = 2.6519 </a:t>
            </a:r>
          </a:p>
          <a:p>
            <a:r>
              <a:rPr lang="en-RU" sz="700" b="1" dirty="0"/>
              <a:t>MJ/ ton = 37.0495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87E3EB-A413-33CD-84E5-E6A3AC07CCA7}"/>
              </a:ext>
            </a:extLst>
          </p:cNvPr>
          <p:cNvSpPr txBox="1"/>
          <p:nvPr/>
        </p:nvSpPr>
        <p:spPr>
          <a:xfrm>
            <a:off x="8185175" y="830995"/>
            <a:ext cx="88249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2400" b="1" dirty="0"/>
              <a:t>Total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7EA230-FF92-0355-7061-5ACB14838FC6}"/>
              </a:ext>
            </a:extLst>
          </p:cNvPr>
          <p:cNvSpPr txBox="1"/>
          <p:nvPr/>
        </p:nvSpPr>
        <p:spPr>
          <a:xfrm>
            <a:off x="2212284" y="2423451"/>
            <a:ext cx="1455732" cy="338554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800" b="1" dirty="0"/>
              <a:t>k</a:t>
            </a:r>
            <a:r>
              <a:rPr lang="en-RU" sz="800" b="1" dirty="0"/>
              <a:t>g CO2-eq/ ton = 4814.767</a:t>
            </a:r>
          </a:p>
          <a:p>
            <a:r>
              <a:rPr lang="en-RU" sz="800" b="1" dirty="0"/>
              <a:t>MJ / ton =  19368.82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9F1009-08A5-9B53-9425-63A98A0972F7}"/>
              </a:ext>
            </a:extLst>
          </p:cNvPr>
          <p:cNvSpPr txBox="1"/>
          <p:nvPr/>
        </p:nvSpPr>
        <p:spPr>
          <a:xfrm>
            <a:off x="2234151" y="3784497"/>
            <a:ext cx="1543692" cy="338554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800" b="1" dirty="0"/>
              <a:t>k</a:t>
            </a:r>
            <a:r>
              <a:rPr lang="en-RU" sz="800" b="1" dirty="0"/>
              <a:t>g CO2-eq/ ton = 1233.2513</a:t>
            </a:r>
          </a:p>
          <a:p>
            <a:r>
              <a:rPr lang="en-RU" sz="800" b="1" dirty="0"/>
              <a:t>MJ / ton = -883.29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9C799B-7AF0-10A0-9726-2DCC93AA5468}"/>
              </a:ext>
            </a:extLst>
          </p:cNvPr>
          <p:cNvSpPr txBox="1"/>
          <p:nvPr/>
        </p:nvSpPr>
        <p:spPr>
          <a:xfrm>
            <a:off x="2224677" y="5366839"/>
            <a:ext cx="1543691" cy="338554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800" b="1" dirty="0"/>
              <a:t>k</a:t>
            </a:r>
            <a:r>
              <a:rPr lang="en-RU" sz="800" b="1" dirty="0"/>
              <a:t>g CO2-eq / ton = 1090.9034</a:t>
            </a:r>
          </a:p>
          <a:p>
            <a:r>
              <a:rPr lang="en-RU" sz="800" b="1" dirty="0"/>
              <a:t>MJ / ton  = -809.05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6ECEC7-B1DC-D020-2E4A-9BC26B9107B4}"/>
              </a:ext>
            </a:extLst>
          </p:cNvPr>
          <p:cNvSpPr txBox="1"/>
          <p:nvPr/>
        </p:nvSpPr>
        <p:spPr>
          <a:xfrm>
            <a:off x="708309" y="830995"/>
            <a:ext cx="97519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2400" b="1" dirty="0"/>
              <a:t>Resin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6D0F6B-3945-72B9-68C8-477D4FCAF904}"/>
              </a:ext>
            </a:extLst>
          </p:cNvPr>
          <p:cNvSpPr txBox="1"/>
          <p:nvPr/>
        </p:nvSpPr>
        <p:spPr>
          <a:xfrm>
            <a:off x="7900691" y="2353985"/>
            <a:ext cx="1455732" cy="338554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800" b="1" dirty="0"/>
              <a:t>GWP = 4835.025</a:t>
            </a:r>
          </a:p>
          <a:p>
            <a:r>
              <a:rPr lang="en-RU" sz="800" b="1" dirty="0"/>
              <a:t>Energy = 19607.787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9F442-07C8-F646-C960-47C5258D31AC}"/>
              </a:ext>
            </a:extLst>
          </p:cNvPr>
          <p:cNvSpPr txBox="1"/>
          <p:nvPr/>
        </p:nvSpPr>
        <p:spPr>
          <a:xfrm>
            <a:off x="7900691" y="3715030"/>
            <a:ext cx="1455732" cy="338554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800" b="1" dirty="0"/>
              <a:t>GWP = 1257.161</a:t>
            </a:r>
          </a:p>
          <a:p>
            <a:r>
              <a:rPr lang="en-RU" sz="800" b="1" dirty="0"/>
              <a:t>Energy = -549.573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CA5EAC-D7E2-5974-4A46-73DACFA77AE5}"/>
              </a:ext>
            </a:extLst>
          </p:cNvPr>
          <p:cNvSpPr txBox="1"/>
          <p:nvPr/>
        </p:nvSpPr>
        <p:spPr>
          <a:xfrm>
            <a:off x="7900691" y="5260878"/>
            <a:ext cx="1455732" cy="338554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800" b="1" dirty="0"/>
              <a:t>GWP = 1099.457 </a:t>
            </a:r>
          </a:p>
          <a:p>
            <a:r>
              <a:rPr lang="en-RU" sz="800" b="1" dirty="0"/>
              <a:t>Energy =  -689.7322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61E775-87E4-F71F-F939-1DF7B03238DA}"/>
              </a:ext>
            </a:extLst>
          </p:cNvPr>
          <p:cNvSpPr txBox="1"/>
          <p:nvPr/>
        </p:nvSpPr>
        <p:spPr>
          <a:xfrm>
            <a:off x="10345797" y="2353985"/>
            <a:ext cx="1455732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800" b="1" dirty="0"/>
              <a:t>GWP =  12700*</a:t>
            </a:r>
          </a:p>
          <a:p>
            <a:r>
              <a:rPr lang="en-RU" sz="800" b="1" dirty="0"/>
              <a:t>Energy =  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022F0-B6D1-0857-DD87-72DC867751F9}"/>
              </a:ext>
            </a:extLst>
          </p:cNvPr>
          <p:cNvSpPr txBox="1"/>
          <p:nvPr/>
        </p:nvSpPr>
        <p:spPr>
          <a:xfrm>
            <a:off x="10345797" y="3715030"/>
            <a:ext cx="1455732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800" b="1" dirty="0"/>
              <a:t>GWP =  8700 </a:t>
            </a:r>
          </a:p>
          <a:p>
            <a:r>
              <a:rPr lang="en-RU" sz="800" b="1" dirty="0"/>
              <a:t>Energy = ?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6D383B-65F5-A5C8-1D65-AAA2BE48475A}"/>
              </a:ext>
            </a:extLst>
          </p:cNvPr>
          <p:cNvSpPr txBox="1"/>
          <p:nvPr/>
        </p:nvSpPr>
        <p:spPr>
          <a:xfrm>
            <a:off x="10345797" y="5260878"/>
            <a:ext cx="1455732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RU" sz="800" b="1" dirty="0"/>
              <a:t>GWP = </a:t>
            </a:r>
          </a:p>
          <a:p>
            <a:r>
              <a:rPr lang="en-RU" sz="800" b="1" dirty="0"/>
              <a:t>Energy =  ?</a:t>
            </a:r>
          </a:p>
        </p:txBody>
      </p:sp>
      <p:sp>
        <p:nvSpPr>
          <p:cNvPr id="45" name="Double Brace 44">
            <a:extLst>
              <a:ext uri="{FF2B5EF4-FFF2-40B4-BE49-F238E27FC236}">
                <a16:creationId xmlns:a16="http://schemas.microsoft.com/office/drawing/2014/main" id="{C9B1BC29-A46D-ABE6-8E5E-94AFB645054C}"/>
              </a:ext>
            </a:extLst>
          </p:cNvPr>
          <p:cNvSpPr/>
          <p:nvPr/>
        </p:nvSpPr>
        <p:spPr>
          <a:xfrm>
            <a:off x="4687681" y="876155"/>
            <a:ext cx="2230354" cy="568348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BA7849-5A09-C091-B2F6-FF191D61B680}"/>
              </a:ext>
            </a:extLst>
          </p:cNvPr>
          <p:cNvSpPr txBox="1"/>
          <p:nvPr/>
        </p:nvSpPr>
        <p:spPr>
          <a:xfrm>
            <a:off x="9989153" y="6627168"/>
            <a:ext cx="22028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 dirty="0">
                <a:solidFill>
                  <a:schemeClr val="accent1">
                    <a:lumMod val="50000"/>
                  </a:schemeClr>
                </a:solidFill>
              </a:rPr>
              <a:t>* -Approximated  from Netherland study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138F6F-297C-58C2-1EA1-0CCC7B62E4EA}"/>
              </a:ext>
            </a:extLst>
          </p:cNvPr>
          <p:cNvSpPr txBox="1"/>
          <p:nvPr/>
        </p:nvSpPr>
        <p:spPr>
          <a:xfrm>
            <a:off x="3668016" y="6597080"/>
            <a:ext cx="3735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100" dirty="0">
                <a:solidFill>
                  <a:schemeClr val="accent1">
                    <a:lumMod val="50000"/>
                  </a:schemeClr>
                </a:solidFill>
              </a:rPr>
              <a:t>Note: specific case studies resulted in the following values</a:t>
            </a:r>
          </a:p>
        </p:txBody>
      </p:sp>
    </p:spTree>
    <p:extLst>
      <p:ext uri="{BB962C8B-B14F-4D97-AF65-F5344CB8AC3E}">
        <p14:creationId xmlns:p14="http://schemas.microsoft.com/office/powerpoint/2010/main" val="816697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E2EA04-1C9C-31C1-A383-02E8C698F106}"/>
              </a:ext>
            </a:extLst>
          </p:cNvPr>
          <p:cNvSpPr txBox="1"/>
          <p:nvPr/>
        </p:nvSpPr>
        <p:spPr>
          <a:xfrm>
            <a:off x="3166268" y="1530840"/>
            <a:ext cx="553658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RU" sz="2400" b="1" dirty="0"/>
              <a:t>Desing Improvements for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AFBE6-D314-1B10-0DF8-8BC42F6BDB51}"/>
              </a:ext>
            </a:extLst>
          </p:cNvPr>
          <p:cNvSpPr txBox="1"/>
          <p:nvPr/>
        </p:nvSpPr>
        <p:spPr>
          <a:xfrm>
            <a:off x="280519" y="2214102"/>
            <a:ext cx="1124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For the slides below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BE608-A66E-806F-FC66-4EEA8E2F7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0" y="2711850"/>
            <a:ext cx="7668526" cy="927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007BCF-431D-2A5E-67AA-B215D7F5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046" y="2978418"/>
            <a:ext cx="2982190" cy="660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B22D4-8E8C-9882-14AE-DC2940BF2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19" y="4034054"/>
            <a:ext cx="7772400" cy="745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D81D7-A89F-D9FF-0A82-40F1BCD38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179" y="4236801"/>
            <a:ext cx="3886204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3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110F0B-A1D0-807F-B87E-0DCE333C409F}"/>
              </a:ext>
            </a:extLst>
          </p:cNvPr>
          <p:cNvSpPr txBox="1"/>
          <p:nvPr/>
        </p:nvSpPr>
        <p:spPr>
          <a:xfrm>
            <a:off x="0" y="22433"/>
            <a:ext cx="442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Routes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79380B-1967-04D9-46A5-9B30A4DC471C}"/>
              </a:ext>
            </a:extLst>
          </p:cNvPr>
          <p:cNvSpPr txBox="1"/>
          <p:nvPr/>
        </p:nvSpPr>
        <p:spPr>
          <a:xfrm>
            <a:off x="7842577" y="0"/>
            <a:ext cx="426588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References:</a:t>
            </a:r>
          </a:p>
          <a:p>
            <a:r>
              <a:rPr lang="en-RU" sz="1100" dirty="0"/>
              <a:t>[1] </a:t>
            </a:r>
            <a:r>
              <a:rPr lang="en-GB" sz="1100" dirty="0">
                <a:hlinkClick r:id="rId2"/>
              </a:rPr>
              <a:t>https://www.bpf.co.uk/plastipedia/chemical-recycling-101.aspx</a:t>
            </a:r>
            <a:endParaRPr lang="en-GB" sz="1100" dirty="0"/>
          </a:p>
          <a:p>
            <a:r>
              <a:rPr lang="en-GB" sz="1100" dirty="0"/>
              <a:t>[2]https://</a:t>
            </a:r>
            <a:r>
              <a:rPr lang="en-GB" sz="1100" dirty="0" err="1"/>
              <a:t>journals.sagepub.com</a:t>
            </a:r>
            <a:r>
              <a:rPr lang="en-GB" sz="1100" dirty="0"/>
              <a:t>/</a:t>
            </a:r>
            <a:r>
              <a:rPr lang="en-GB" sz="1100" dirty="0" err="1"/>
              <a:t>doi</a:t>
            </a:r>
            <a:r>
              <a:rPr lang="en-GB" sz="1100" dirty="0"/>
              <a:t>/</a:t>
            </a:r>
            <a:r>
              <a:rPr lang="en-GB" sz="1100" dirty="0" err="1"/>
              <a:t>epub</a:t>
            </a:r>
            <a:r>
              <a:rPr lang="en-GB" sz="1100" dirty="0"/>
              <a:t>/10.1177/0734242X221084044 </a:t>
            </a:r>
          </a:p>
          <a:p>
            <a:r>
              <a:rPr lang="en-GB" sz="1100" dirty="0"/>
              <a:t>[3] </a:t>
            </a:r>
            <a:r>
              <a:rPr lang="en-GB" sz="1100" dirty="0">
                <a:hlinkClick r:id="rId3"/>
              </a:rPr>
              <a:t>https://www.mdpi.com/1996-1944/14/17/4782</a:t>
            </a:r>
            <a:r>
              <a:rPr lang="en-GB" sz="1100" dirty="0"/>
              <a:t> </a:t>
            </a:r>
          </a:p>
          <a:p>
            <a:r>
              <a:rPr lang="en-GB" sz="1100" dirty="0"/>
              <a:t>[4] </a:t>
            </a:r>
            <a:r>
              <a:rPr lang="en-GB" sz="1100" dirty="0">
                <a:hlinkClick r:id="rId4"/>
              </a:rPr>
              <a:t>https://www.mdpi.com/1420-3049/27/22/8084</a:t>
            </a:r>
            <a:r>
              <a:rPr lang="en-GB" sz="1100" dirty="0"/>
              <a:t> </a:t>
            </a:r>
            <a:endParaRPr lang="en-RU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182B9C-4F9C-A7A8-2005-137CEEB05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1765"/>
            <a:ext cx="5232526" cy="30372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389F46-8F4D-4A74-5397-0525273D8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041727"/>
            <a:ext cx="6096000" cy="2766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A16735-C43E-86AF-775A-57CC3D00B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4845" y="1224032"/>
            <a:ext cx="3079570" cy="1745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2AB34-A9F7-5D96-FC5D-68F710B3D1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476" y="3341716"/>
            <a:ext cx="4080357" cy="21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8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F25288-82F2-0D4E-763F-79361A0DF1DF}"/>
              </a:ext>
            </a:extLst>
          </p:cNvPr>
          <p:cNvSpPr txBox="1"/>
          <p:nvPr/>
        </p:nvSpPr>
        <p:spPr>
          <a:xfrm>
            <a:off x="8216163" y="0"/>
            <a:ext cx="39758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 [1]</a:t>
            </a:r>
            <a:r>
              <a:rPr lang="en-GB" sz="1200" dirty="0">
                <a:hlinkClick r:id="rId2"/>
              </a:rPr>
              <a:t>https://www.bpf.co.uk/plastipedia/sustainability/how-is-plastic-recycled-a-step-by-step-guide-to-recycling.aspx#:~:text=Mechanical%20recycling%20uses%20grinding%2C%20washing,the%20use%20of%20virgin%20plastics</a:t>
            </a:r>
            <a:r>
              <a:rPr lang="en-GB" sz="1200" dirty="0"/>
              <a:t>. </a:t>
            </a:r>
          </a:p>
          <a:p>
            <a:r>
              <a:rPr lang="en-GB" sz="1200" dirty="0"/>
              <a:t>[2]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969C4-CBED-F3C8-7E7C-DAEA2A6EE9F4}"/>
              </a:ext>
            </a:extLst>
          </p:cNvPr>
          <p:cNvSpPr txBox="1"/>
          <p:nvPr/>
        </p:nvSpPr>
        <p:spPr>
          <a:xfrm>
            <a:off x="-1" y="1"/>
            <a:ext cx="43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Mechanical Recycling  (General in the EU)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A5558-DFEA-27B8-F332-5FAEE2E6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332"/>
            <a:ext cx="7772400" cy="718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D79EE-5F3A-9257-B91D-D6A607D3D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9840"/>
            <a:ext cx="3038168" cy="180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DABEF-9014-3DFE-3ADB-2AE91E182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7960"/>
            <a:ext cx="3038168" cy="1148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572CB-02B0-ED0B-6460-02A0FCE401AA}"/>
              </a:ext>
            </a:extLst>
          </p:cNvPr>
          <p:cNvSpPr txBox="1"/>
          <p:nvPr/>
        </p:nvSpPr>
        <p:spPr>
          <a:xfrm>
            <a:off x="3857850" y="1299840"/>
            <a:ext cx="886781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RU" dirty="0"/>
              <a:t>Sorting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DCC7B3-3DB3-8DCA-E021-B8D0934A84F6}"/>
              </a:ext>
            </a:extLst>
          </p:cNvPr>
          <p:cNvSpPr txBox="1"/>
          <p:nvPr/>
        </p:nvSpPr>
        <p:spPr>
          <a:xfrm>
            <a:off x="3857850" y="1777749"/>
            <a:ext cx="1069524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RU" dirty="0"/>
              <a:t>Cleaning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F3384-619C-4DBD-2E9B-E136626286E9}"/>
              </a:ext>
            </a:extLst>
          </p:cNvPr>
          <p:cNvSpPr txBox="1"/>
          <p:nvPr/>
        </p:nvSpPr>
        <p:spPr>
          <a:xfrm>
            <a:off x="3857850" y="2255658"/>
            <a:ext cx="1075936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dirty="0"/>
              <a:t>G</a:t>
            </a:r>
            <a:r>
              <a:rPr lang="en-RU" dirty="0"/>
              <a:t>rinding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4F481-4A79-389A-0C1C-9070EDDC97F2}"/>
              </a:ext>
            </a:extLst>
          </p:cNvPr>
          <p:cNvSpPr txBox="1"/>
          <p:nvPr/>
        </p:nvSpPr>
        <p:spPr>
          <a:xfrm>
            <a:off x="3857850" y="2733567"/>
            <a:ext cx="1317990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dirty="0"/>
              <a:t>R</a:t>
            </a:r>
            <a:r>
              <a:rPr lang="en-RU" dirty="0"/>
              <a:t>e-melting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0F4F8-5206-3B35-4354-98BCADAD7E1B}"/>
              </a:ext>
            </a:extLst>
          </p:cNvPr>
          <p:cNvSpPr txBox="1"/>
          <p:nvPr/>
        </p:nvSpPr>
        <p:spPr>
          <a:xfrm>
            <a:off x="3857850" y="3211476"/>
            <a:ext cx="1648913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dirty="0"/>
              <a:t>R</a:t>
            </a:r>
            <a:r>
              <a:rPr lang="en-RU" dirty="0"/>
              <a:t>e-granulation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6E3098B1-EDFC-550E-745F-6F55F16E38EE}"/>
              </a:ext>
            </a:extLst>
          </p:cNvPr>
          <p:cNvSpPr/>
          <p:nvPr/>
        </p:nvSpPr>
        <p:spPr>
          <a:xfrm>
            <a:off x="3401197" y="1299840"/>
            <a:ext cx="244741" cy="23189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53F071-5270-DC9B-498D-03E0C2451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316" y="1484506"/>
            <a:ext cx="2512572" cy="9784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C3FF70-8EF6-FB78-301E-DFCE66165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316" y="2501211"/>
            <a:ext cx="2512572" cy="16202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843EBF-EAAE-078F-954A-A80E3862D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222" y="1484506"/>
            <a:ext cx="2512572" cy="20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7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F25288-82F2-0D4E-763F-79361A0DF1DF}"/>
              </a:ext>
            </a:extLst>
          </p:cNvPr>
          <p:cNvSpPr txBox="1"/>
          <p:nvPr/>
        </p:nvSpPr>
        <p:spPr>
          <a:xfrm>
            <a:off x="9124335" y="0"/>
            <a:ext cx="30676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</a:t>
            </a:r>
          </a:p>
          <a:p>
            <a:r>
              <a:rPr lang="en-RU" sz="1100" dirty="0"/>
              <a:t>[1]</a:t>
            </a:r>
            <a:r>
              <a:rPr lang="en-GB" sz="1100" dirty="0">
                <a:hlinkClick r:id="rId2"/>
              </a:rPr>
              <a:t>https://onlinelibrary.wiley.com/doi/epdf/10.1002/anie.201915651</a:t>
            </a:r>
            <a:r>
              <a:rPr lang="en-GB" sz="1100" dirty="0"/>
              <a:t> </a:t>
            </a:r>
            <a:endParaRPr lang="en-RU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969C4-CBED-F3C8-7E7C-DAEA2A6EE9F4}"/>
              </a:ext>
            </a:extLst>
          </p:cNvPr>
          <p:cNvSpPr txBox="1"/>
          <p:nvPr/>
        </p:nvSpPr>
        <p:spPr>
          <a:xfrm>
            <a:off x="0" y="0"/>
            <a:ext cx="38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Chemical Recycling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7BB43-F1FD-2CC3-9707-6402F666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3060"/>
            <a:ext cx="4647304" cy="1048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277B3-0B6A-7220-20D8-44186DC50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0950"/>
            <a:ext cx="4647304" cy="379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9C04F-0E07-18C6-4D10-BB80EAA48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2" y="4519855"/>
            <a:ext cx="4609652" cy="481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61B3B9-9E62-F19F-A4E4-D3A72F363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" y="338555"/>
            <a:ext cx="4213887" cy="2605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40892B-DB39-5D99-1FC4-375A30AC4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5847" y="1084968"/>
            <a:ext cx="1080620" cy="916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F240C2-1838-84F7-6738-C65998BC5F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9058" y="1367590"/>
            <a:ext cx="897583" cy="547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170238-FD6F-9E8E-CBAC-5AAB18D32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6157" y="2140542"/>
            <a:ext cx="5313993" cy="46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8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268979-37EC-E7F4-03FD-BF41187DA402}"/>
              </a:ext>
            </a:extLst>
          </p:cNvPr>
          <p:cNvSpPr txBox="1"/>
          <p:nvPr/>
        </p:nvSpPr>
        <p:spPr>
          <a:xfrm flipH="1">
            <a:off x="0" y="30777"/>
            <a:ext cx="54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Energy Recovery Recycling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FC6FB-C069-3F92-6A50-B2D9927AF533}"/>
              </a:ext>
            </a:extLst>
          </p:cNvPr>
          <p:cNvSpPr txBox="1"/>
          <p:nvPr/>
        </p:nvSpPr>
        <p:spPr>
          <a:xfrm>
            <a:off x="9124335" y="0"/>
            <a:ext cx="30676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</a:t>
            </a:r>
          </a:p>
          <a:p>
            <a:r>
              <a:rPr lang="en-RU" sz="1100" dirty="0"/>
              <a:t>[1] </a:t>
            </a:r>
          </a:p>
          <a:p>
            <a:r>
              <a:rPr lang="en-RU" sz="11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423061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268979-37EC-E7F4-03FD-BF41187DA402}"/>
              </a:ext>
            </a:extLst>
          </p:cNvPr>
          <p:cNvSpPr txBox="1"/>
          <p:nvPr/>
        </p:nvSpPr>
        <p:spPr>
          <a:xfrm flipH="1">
            <a:off x="0" y="30777"/>
            <a:ext cx="54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L</a:t>
            </a:r>
            <a:r>
              <a:rPr lang="en-GB" dirty="0"/>
              <a:t>a</a:t>
            </a:r>
            <a:r>
              <a:rPr lang="en-RU" dirty="0"/>
              <a:t>ndfill Recycling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FC6FB-C069-3F92-6A50-B2D9927AF533}"/>
              </a:ext>
            </a:extLst>
          </p:cNvPr>
          <p:cNvSpPr txBox="1"/>
          <p:nvPr/>
        </p:nvSpPr>
        <p:spPr>
          <a:xfrm>
            <a:off x="9124335" y="0"/>
            <a:ext cx="306766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600" dirty="0"/>
              <a:t>Reference:</a:t>
            </a:r>
          </a:p>
          <a:p>
            <a:r>
              <a:rPr lang="en-RU" sz="1100" dirty="0"/>
              <a:t>[1]</a:t>
            </a:r>
            <a:r>
              <a:rPr lang="en-GB" sz="1100" dirty="0"/>
              <a:t>https://</a:t>
            </a:r>
            <a:r>
              <a:rPr lang="en-GB" sz="1100" dirty="0" err="1"/>
              <a:t>www.theconsumergoodsforum.com</a:t>
            </a:r>
            <a:r>
              <a:rPr lang="en-GB" sz="1100" dirty="0"/>
              <a:t>/</a:t>
            </a:r>
            <a:r>
              <a:rPr lang="en-GB" sz="1100" dirty="0" err="1"/>
              <a:t>wp</a:t>
            </a:r>
            <a:r>
              <a:rPr lang="en-GB" sz="1100" dirty="0"/>
              <a:t>-content/uploads/2022/04/Life-Cycle-Assessment-of-Chemical-Recycling-for-Food-Grade-Film.pdf</a:t>
            </a:r>
            <a:endParaRPr lang="en-RU" sz="1100" dirty="0"/>
          </a:p>
          <a:p>
            <a:r>
              <a:rPr lang="en-RU" sz="11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29163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ADB8564CE886E441982818DDD99B1205" ma:contentTypeVersion="10" ma:contentTypeDescription="Создание документа." ma:contentTypeScope="" ma:versionID="fe83d3ccd2e5eec0b3a7931d17417f20">
  <xsd:schema xmlns:xsd="http://www.w3.org/2001/XMLSchema" xmlns:xs="http://www.w3.org/2001/XMLSchema" xmlns:p="http://schemas.microsoft.com/office/2006/metadata/properties" xmlns:ns2="2a553605-8e10-437f-ab7e-ff3c043321ae" xmlns:ns3="0974b6a2-8344-4c03-8950-9cccfb62f5ce" targetNamespace="http://schemas.microsoft.com/office/2006/metadata/properties" ma:root="true" ma:fieldsID="882235b406363087943347525ccc874f" ns2:_="" ns3:_="">
    <xsd:import namespace="2a553605-8e10-437f-ab7e-ff3c043321ae"/>
    <xsd:import namespace="0974b6a2-8344-4c03-8950-9cccfb62f5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53605-8e10-437f-ab7e-ff3c043321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579a89b1-2c2c-4f7f-9bd7-7914fb13a0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74b6a2-8344-4c03-8950-9cccfb62f5c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bdc2221-df9d-41bf-b45d-0e7a35466951}" ma:internalName="TaxCatchAll" ma:showField="CatchAllData" ma:web="0974b6a2-8344-4c03-8950-9cccfb62f5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57941A-AC81-414A-B341-8751A5830E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553605-8e10-437f-ab7e-ff3c043321ae"/>
    <ds:schemaRef ds:uri="0974b6a2-8344-4c03-8950-9cccfb62f5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EBDEC-1A18-463F-AB40-9FE5219D34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6379</TotalTime>
  <Words>4195</Words>
  <Application>Microsoft Macintosh PowerPoint</Application>
  <PresentationFormat>Widescreen</PresentationFormat>
  <Paragraphs>946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Aptos</vt:lpstr>
      <vt:lpstr>Aptos Display</vt:lpstr>
      <vt:lpstr>Arial</vt:lpstr>
      <vt:lpstr>Arial</vt:lpstr>
      <vt:lpstr>Calibri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Sokolov Roman</dc:creator>
  <cp:lastModifiedBy>Sokolov, Roman</cp:lastModifiedBy>
  <cp:revision>14</cp:revision>
  <dcterms:created xsi:type="dcterms:W3CDTF">2024-05-27T14:47:39Z</dcterms:created>
  <dcterms:modified xsi:type="dcterms:W3CDTF">2024-11-16T21:18:48Z</dcterms:modified>
</cp:coreProperties>
</file>